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77" r:id="rId6"/>
    <p:sldId id="309" r:id="rId7"/>
    <p:sldId id="312" r:id="rId8"/>
    <p:sldId id="291" r:id="rId9"/>
    <p:sldId id="290" r:id="rId10"/>
    <p:sldId id="278" r:id="rId11"/>
    <p:sldId id="293" r:id="rId12"/>
    <p:sldId id="295" r:id="rId13"/>
    <p:sldId id="318" r:id="rId14"/>
    <p:sldId id="296" r:id="rId15"/>
    <p:sldId id="294" r:id="rId16"/>
    <p:sldId id="297" r:id="rId17"/>
    <p:sldId id="305" r:id="rId18"/>
    <p:sldId id="298" r:id="rId19"/>
    <p:sldId id="299" r:id="rId20"/>
    <p:sldId id="300" r:id="rId21"/>
    <p:sldId id="301" r:id="rId22"/>
    <p:sldId id="302" r:id="rId23"/>
    <p:sldId id="313" r:id="rId24"/>
    <p:sldId id="314" r:id="rId25"/>
    <p:sldId id="315" r:id="rId26"/>
    <p:sldId id="280" r:id="rId27"/>
    <p:sldId id="282" r:id="rId28"/>
    <p:sldId id="283" r:id="rId29"/>
    <p:sldId id="317" r:id="rId30"/>
    <p:sldId id="310" r:id="rId31"/>
    <p:sldId id="311" r:id="rId32"/>
    <p:sldId id="320" r:id="rId33"/>
    <p:sldId id="319" r:id="rId34"/>
    <p:sldId id="321" r:id="rId35"/>
    <p:sldId id="322" r:id="rId36"/>
    <p:sldId id="323" r:id="rId37"/>
    <p:sldId id="316" r:id="rId38"/>
    <p:sldId id="285" r:id="rId39"/>
    <p:sldId id="287" r:id="rId40"/>
    <p:sldId id="286" r:id="rId41"/>
    <p:sldId id="289" r:id="rId42"/>
    <p:sldId id="306" r:id="rId43"/>
    <p:sldId id="307" r:id="rId44"/>
    <p:sldId id="288" r:id="rId45"/>
    <p:sldId id="308" r:id="rId46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C30E1-B3A8-4B0D-AB63-89EED335BAE8}" v="1112" dt="2023-12-11T11:30:43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90" autoAdjust="0"/>
  </p:normalViewPr>
  <p:slideViewPr>
    <p:cSldViewPr snapToGrid="0">
      <p:cViewPr varScale="1">
        <p:scale>
          <a:sx n="72" d="100"/>
          <a:sy n="72" d="100"/>
        </p:scale>
        <p:origin x="1075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bundlephobia.com/package/vue@3.3.8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at.it/it/files/2021/03/Istat-Audizione-Osservatorio-Disabilit%C3%A0_24-marzo-2021.pdf" TargetMode="External"/><Relationship Id="rId2" Type="http://schemas.openxmlformats.org/officeDocument/2006/relationships/hyperlink" Target="https://www.bath.ac.uk/case-studies/how-blind-people-see-the-world/#:~:text=According%20to%20the%20World%20Health,some%20form%20of%20visual%20impairment." TargetMode="External"/><Relationship Id="rId1" Type="http://schemas.openxmlformats.org/officeDocument/2006/relationships/hyperlink" Target="https://www.who.int/news-room/fact-sheets/detail/disability-and-health" TargetMode="External"/><Relationship Id="rId6" Type="http://schemas.openxmlformats.org/officeDocument/2006/relationships/hyperlink" Target="https://www.forbes.com/sites/gusalexiou/2021/12/19/retailers-to-lose-828-million-of-sales-over-christmas-due-to-inaccessible-websites/?sh=a0755035b5a8" TargetMode="External"/><Relationship Id="rId5" Type="http://schemas.openxmlformats.org/officeDocument/2006/relationships/hyperlink" Target="https://userway.org/" TargetMode="External"/><Relationship Id="rId4" Type="http://schemas.openxmlformats.org/officeDocument/2006/relationships/hyperlink" Target="https://www.salute.gov.it/portale/prevenzioneIpovisioneCecita/dettaglioContenutiPrevenzioneIpovisioneCecita.jsp?lingua=italiano&amp;id=2389&amp;area=prevenzioneIpovisione&amp;menu=vuoto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bundlephobia.com/package/vue@3.3.8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at.it/it/files/2021/03/Istat-Audizione-Osservatorio-Disabilit%C3%A0_24-marzo-2021.pdf" TargetMode="External"/><Relationship Id="rId2" Type="http://schemas.openxmlformats.org/officeDocument/2006/relationships/hyperlink" Target="https://www.bath.ac.uk/case-studies/how-blind-people-see-the-world/#:~:text=According%20to%20the%20World%20Health,some%20form%20of%20visual%20impairment." TargetMode="External"/><Relationship Id="rId1" Type="http://schemas.openxmlformats.org/officeDocument/2006/relationships/hyperlink" Target="https://www.who.int/news-room/fact-sheets/detail/disability-and-health" TargetMode="External"/><Relationship Id="rId6" Type="http://schemas.openxmlformats.org/officeDocument/2006/relationships/hyperlink" Target="https://www.forbes.com/sites/gusalexiou/2021/12/19/retailers-to-lose-828-million-of-sales-over-christmas-due-to-inaccessible-websites/?sh=a0755035b5a8" TargetMode="External"/><Relationship Id="rId5" Type="http://schemas.openxmlformats.org/officeDocument/2006/relationships/hyperlink" Target="https://userway.org/" TargetMode="External"/><Relationship Id="rId4" Type="http://schemas.openxmlformats.org/officeDocument/2006/relationships/hyperlink" Target="https://www.salute.gov.it/portale/prevenzioneIpovisioneCecita/dettaglioContenutiPrevenzioneIpovisioneCecita.jsp?lingua=italiano&amp;id=2389&amp;area=prevenzioneIpovisione&amp;menu=vuot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BCC552-80D2-4AC6-9386-CA1AE2C0977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07FB87-E73C-4F48-AD17-75CB263A9E22}">
      <dgm:prSet/>
      <dgm:spPr/>
      <dgm:t>
        <a:bodyPr/>
        <a:lstStyle/>
        <a:p>
          <a:r>
            <a:rPr lang="it-IT" dirty="0"/>
            <a:t>I passi da seguire sono i seguenti</a:t>
          </a:r>
          <a:endParaRPr lang="en-US" dirty="0"/>
        </a:p>
      </dgm:t>
    </dgm:pt>
    <dgm:pt modelId="{E8E8C786-4720-483D-ACD8-E655FCB28379}" type="parTrans" cxnId="{5B974CAD-3BAC-4F3F-9661-4C3920B06AAA}">
      <dgm:prSet/>
      <dgm:spPr/>
      <dgm:t>
        <a:bodyPr/>
        <a:lstStyle/>
        <a:p>
          <a:endParaRPr lang="en-US"/>
        </a:p>
      </dgm:t>
    </dgm:pt>
    <dgm:pt modelId="{6F1C5023-AAA6-4FC2-B4C4-0CE1934B57D7}" type="sibTrans" cxnId="{5B974CAD-3BAC-4F3F-9661-4C3920B06AAA}">
      <dgm:prSet/>
      <dgm:spPr/>
      <dgm:t>
        <a:bodyPr/>
        <a:lstStyle/>
        <a:p>
          <a:endParaRPr lang="en-US"/>
        </a:p>
      </dgm:t>
    </dgm:pt>
    <dgm:pt modelId="{82FD78D4-7FE3-48A9-9A50-6B950535509F}">
      <dgm:prSet/>
      <dgm:spPr/>
      <dgm:t>
        <a:bodyPr/>
        <a:lstStyle/>
        <a:p>
          <a:r>
            <a:rPr lang="it-IT" dirty="0"/>
            <a:t>Seleziono l’ &lt;input/&gt; </a:t>
          </a:r>
          <a:r>
            <a:rPr lang="it-IT" i="1" dirty="0"/>
            <a:t>nome </a:t>
          </a:r>
          <a:r>
            <a:rPr lang="it-IT" i="0" dirty="0"/>
            <a:t>(user-input-name)</a:t>
          </a:r>
          <a:endParaRPr lang="en-US" i="0" dirty="0"/>
        </a:p>
      </dgm:t>
    </dgm:pt>
    <dgm:pt modelId="{7DA91CB5-2C22-45E5-A980-88C8171AB2DC}" type="parTrans" cxnId="{FF6272A6-7515-42A9-9890-647CE4BD51FF}">
      <dgm:prSet/>
      <dgm:spPr/>
      <dgm:t>
        <a:bodyPr/>
        <a:lstStyle/>
        <a:p>
          <a:endParaRPr lang="en-US"/>
        </a:p>
      </dgm:t>
    </dgm:pt>
    <dgm:pt modelId="{C0DC348F-51D6-4180-A0F2-A1E7D635F8A2}" type="sibTrans" cxnId="{FF6272A6-7515-42A9-9890-647CE4BD51FF}">
      <dgm:prSet/>
      <dgm:spPr/>
      <dgm:t>
        <a:bodyPr/>
        <a:lstStyle/>
        <a:p>
          <a:endParaRPr lang="en-US"/>
        </a:p>
      </dgm:t>
    </dgm:pt>
    <dgm:pt modelId="{A64E39DC-4D00-43ED-B281-124E7B01B2DB}">
      <dgm:prSet/>
      <dgm:spPr/>
      <dgm:t>
        <a:bodyPr/>
        <a:lstStyle/>
        <a:p>
          <a:r>
            <a:rPr lang="it-IT"/>
            <a:t>Seleziono l’elemento che contiene il nome dell’utente (user-name)</a:t>
          </a:r>
          <a:endParaRPr lang="en-US"/>
        </a:p>
      </dgm:t>
    </dgm:pt>
    <dgm:pt modelId="{30FFB8B7-4D95-4C33-8020-9915169C9936}" type="parTrans" cxnId="{0945741E-BAED-4645-B62A-9092AD48BDD9}">
      <dgm:prSet/>
      <dgm:spPr/>
      <dgm:t>
        <a:bodyPr/>
        <a:lstStyle/>
        <a:p>
          <a:endParaRPr lang="en-US"/>
        </a:p>
      </dgm:t>
    </dgm:pt>
    <dgm:pt modelId="{9A4617AE-15B3-4989-B728-F6E35D7B11FE}" type="sibTrans" cxnId="{0945741E-BAED-4645-B62A-9092AD48BDD9}">
      <dgm:prSet/>
      <dgm:spPr/>
      <dgm:t>
        <a:bodyPr/>
        <a:lstStyle/>
        <a:p>
          <a:endParaRPr lang="en-US"/>
        </a:p>
      </dgm:t>
    </dgm:pt>
    <dgm:pt modelId="{04CDAB5A-F9A5-4554-9C43-7E19EB9BD940}">
      <dgm:prSet/>
      <dgm:spPr/>
      <dgm:t>
        <a:bodyPr/>
        <a:lstStyle/>
        <a:p>
          <a:r>
            <a:rPr lang="it-IT"/>
            <a:t>Inserisco un </a:t>
          </a:r>
          <a:r>
            <a:rPr lang="it-IT" i="1"/>
            <a:t>event </a:t>
          </a:r>
          <a:r>
            <a:rPr lang="it-IT" i="1" err="1"/>
            <a:t>listener</a:t>
          </a:r>
          <a:r>
            <a:rPr lang="it-IT"/>
            <a:t> per l’evento </a:t>
          </a:r>
          <a:r>
            <a:rPr lang="it-IT" i="1"/>
            <a:t>input</a:t>
          </a:r>
          <a:r>
            <a:rPr lang="it-IT"/>
            <a:t> che si attiva ogni volta che si scrive su un elemento HTML input</a:t>
          </a:r>
          <a:endParaRPr lang="en-US"/>
        </a:p>
      </dgm:t>
    </dgm:pt>
    <dgm:pt modelId="{129CD7DA-A4EF-4FB6-8A1D-59FE9BC60317}" type="parTrans" cxnId="{A86E6FAD-7535-40A8-9C19-8DEE9B964B82}">
      <dgm:prSet/>
      <dgm:spPr/>
      <dgm:t>
        <a:bodyPr/>
        <a:lstStyle/>
        <a:p>
          <a:endParaRPr lang="en-US"/>
        </a:p>
      </dgm:t>
    </dgm:pt>
    <dgm:pt modelId="{F703E5CF-FC6E-4ADB-8545-518DA6524ABE}" type="sibTrans" cxnId="{A86E6FAD-7535-40A8-9C19-8DEE9B964B82}">
      <dgm:prSet/>
      <dgm:spPr/>
      <dgm:t>
        <a:bodyPr/>
        <a:lstStyle/>
        <a:p>
          <a:endParaRPr lang="en-US"/>
        </a:p>
      </dgm:t>
    </dgm:pt>
    <dgm:pt modelId="{A777EF3A-F117-4A31-A441-13AC3F514EA4}">
      <dgm:prSet/>
      <dgm:spPr/>
      <dgm:t>
        <a:bodyPr/>
        <a:lstStyle/>
        <a:p>
          <a:r>
            <a:rPr lang="it-IT" dirty="0"/>
            <a:t>Come </a:t>
          </a:r>
          <a:r>
            <a:rPr lang="it-IT" i="1" dirty="0"/>
            <a:t>event handler</a:t>
          </a:r>
          <a:r>
            <a:rPr lang="it-IT" dirty="0"/>
            <a:t> di tale evento inserisco una funzione che al cambio del campo </a:t>
          </a:r>
          <a:r>
            <a:rPr lang="it-IT" i="1" dirty="0"/>
            <a:t>nome, </a:t>
          </a:r>
          <a:r>
            <a:rPr lang="it-IT" dirty="0"/>
            <a:t>va a modificare l</a:t>
          </a:r>
          <a:r>
            <a:rPr lang="en-GB" dirty="0"/>
            <a:t>’</a:t>
          </a:r>
          <a:r>
            <a:rPr lang="en-GB" i="1" dirty="0" err="1"/>
            <a:t>innerHTML</a:t>
          </a:r>
          <a:r>
            <a:rPr lang="en-GB" i="1" dirty="0"/>
            <a:t> </a:t>
          </a:r>
          <a:r>
            <a:rPr lang="en-GB" dirty="0" err="1"/>
            <a:t>dell’elemento</a:t>
          </a:r>
          <a:r>
            <a:rPr lang="en-GB" dirty="0"/>
            <a:t> </a:t>
          </a:r>
          <a:r>
            <a:rPr lang="it-IT" dirty="0"/>
            <a:t>user-name</a:t>
          </a:r>
          <a:endParaRPr lang="en-US" dirty="0"/>
        </a:p>
      </dgm:t>
    </dgm:pt>
    <dgm:pt modelId="{6243FE4F-4A06-4C55-8E54-1E83DF2DAB72}" type="parTrans" cxnId="{B273A878-EC69-4DAC-A416-4ACB86A51020}">
      <dgm:prSet/>
      <dgm:spPr/>
      <dgm:t>
        <a:bodyPr/>
        <a:lstStyle/>
        <a:p>
          <a:endParaRPr lang="en-US"/>
        </a:p>
      </dgm:t>
    </dgm:pt>
    <dgm:pt modelId="{F1CEF15E-7CF5-4D37-9F00-59809BF4C1C1}" type="sibTrans" cxnId="{B273A878-EC69-4DAC-A416-4ACB86A51020}">
      <dgm:prSet/>
      <dgm:spPr/>
      <dgm:t>
        <a:bodyPr/>
        <a:lstStyle/>
        <a:p>
          <a:endParaRPr lang="en-US"/>
        </a:p>
      </dgm:t>
    </dgm:pt>
    <dgm:pt modelId="{6914693C-C39B-4D1A-B407-9CA3B1C005AC}">
      <dgm:prSet/>
      <dgm:spPr/>
      <dgm:t>
        <a:bodyPr/>
        <a:lstStyle/>
        <a:p>
          <a:r>
            <a:rPr lang="it-IT" dirty="0"/>
            <a:t>Ragioniamo su una possibile implementazione con </a:t>
          </a:r>
          <a:r>
            <a:rPr lang="it-IT" dirty="0" err="1"/>
            <a:t>vanilla</a:t>
          </a:r>
          <a:r>
            <a:rPr lang="it-IT" dirty="0"/>
            <a:t> JS</a:t>
          </a:r>
          <a:endParaRPr lang="en-US" dirty="0"/>
        </a:p>
      </dgm:t>
    </dgm:pt>
    <dgm:pt modelId="{D05C7429-335C-4E82-A808-B64A38B57468}" type="sibTrans" cxnId="{85E0FE31-EAAE-4CE6-B4C1-8C9A55DDD341}">
      <dgm:prSet/>
      <dgm:spPr/>
      <dgm:t>
        <a:bodyPr/>
        <a:lstStyle/>
        <a:p>
          <a:endParaRPr lang="en-US"/>
        </a:p>
      </dgm:t>
    </dgm:pt>
    <dgm:pt modelId="{51269743-B352-4B21-9279-F14FFC599F56}" type="parTrans" cxnId="{85E0FE31-EAAE-4CE6-B4C1-8C9A55DDD341}">
      <dgm:prSet/>
      <dgm:spPr/>
      <dgm:t>
        <a:bodyPr/>
        <a:lstStyle/>
        <a:p>
          <a:endParaRPr lang="en-US"/>
        </a:p>
      </dgm:t>
    </dgm:pt>
    <dgm:pt modelId="{3541CB93-015F-4203-873E-CC5A30126615}" type="pres">
      <dgm:prSet presAssocID="{42BCC552-80D2-4AC6-9386-CA1AE2C0977B}" presName="linear" presStyleCnt="0">
        <dgm:presLayoutVars>
          <dgm:animLvl val="lvl"/>
          <dgm:resizeHandles val="exact"/>
        </dgm:presLayoutVars>
      </dgm:prSet>
      <dgm:spPr/>
    </dgm:pt>
    <dgm:pt modelId="{5E4C611C-92AD-4BDA-997E-03E9BDFB99C2}" type="pres">
      <dgm:prSet presAssocID="{6914693C-C39B-4D1A-B407-9CA3B1C005A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EB87271-F3CF-4516-981C-1CCBFB2CD64E}" type="pres">
      <dgm:prSet presAssocID="{D05C7429-335C-4E82-A808-B64A38B57468}" presName="spacer" presStyleCnt="0"/>
      <dgm:spPr/>
    </dgm:pt>
    <dgm:pt modelId="{69FAA52D-3416-46B2-877C-F724A0D514A7}" type="pres">
      <dgm:prSet presAssocID="{2307FB87-E73C-4F48-AD17-75CB263A9E2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3CE804E-90EE-4C23-AA04-EB70963A3736}" type="pres">
      <dgm:prSet presAssocID="{2307FB87-E73C-4F48-AD17-75CB263A9E2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60D805-E427-434D-BC1B-5AECF362B78A}" type="presOf" srcId="{2307FB87-E73C-4F48-AD17-75CB263A9E22}" destId="{69FAA52D-3416-46B2-877C-F724A0D514A7}" srcOrd="0" destOrd="0" presId="urn:microsoft.com/office/officeart/2005/8/layout/vList2"/>
    <dgm:cxn modelId="{0945741E-BAED-4645-B62A-9092AD48BDD9}" srcId="{2307FB87-E73C-4F48-AD17-75CB263A9E22}" destId="{A64E39DC-4D00-43ED-B281-124E7B01B2DB}" srcOrd="1" destOrd="0" parTransId="{30FFB8B7-4D95-4C33-8020-9915169C9936}" sibTransId="{9A4617AE-15B3-4989-B728-F6E35D7B11FE}"/>
    <dgm:cxn modelId="{85E0FE31-EAAE-4CE6-B4C1-8C9A55DDD341}" srcId="{42BCC552-80D2-4AC6-9386-CA1AE2C0977B}" destId="{6914693C-C39B-4D1A-B407-9CA3B1C005AC}" srcOrd="0" destOrd="0" parTransId="{51269743-B352-4B21-9279-F14FFC599F56}" sibTransId="{D05C7429-335C-4E82-A808-B64A38B57468}"/>
    <dgm:cxn modelId="{1293755E-04E9-48C8-B31C-F230E5719E43}" type="presOf" srcId="{6914693C-C39B-4D1A-B407-9CA3B1C005AC}" destId="{5E4C611C-92AD-4BDA-997E-03E9BDFB99C2}" srcOrd="0" destOrd="0" presId="urn:microsoft.com/office/officeart/2005/8/layout/vList2"/>
    <dgm:cxn modelId="{463D9167-9638-4133-8DAE-1DD1848FA7C6}" type="presOf" srcId="{82FD78D4-7FE3-48A9-9A50-6B950535509F}" destId="{13CE804E-90EE-4C23-AA04-EB70963A3736}" srcOrd="0" destOrd="0" presId="urn:microsoft.com/office/officeart/2005/8/layout/vList2"/>
    <dgm:cxn modelId="{B273A878-EC69-4DAC-A416-4ACB86A51020}" srcId="{2307FB87-E73C-4F48-AD17-75CB263A9E22}" destId="{A777EF3A-F117-4A31-A441-13AC3F514EA4}" srcOrd="3" destOrd="0" parTransId="{6243FE4F-4A06-4C55-8E54-1E83DF2DAB72}" sibTransId="{F1CEF15E-7CF5-4D37-9F00-59809BF4C1C1}"/>
    <dgm:cxn modelId="{CC559587-2B51-45E1-976B-8138509CA125}" type="presOf" srcId="{04CDAB5A-F9A5-4554-9C43-7E19EB9BD940}" destId="{13CE804E-90EE-4C23-AA04-EB70963A3736}" srcOrd="0" destOrd="2" presId="urn:microsoft.com/office/officeart/2005/8/layout/vList2"/>
    <dgm:cxn modelId="{26358091-C3A8-496B-84DC-2CD5C55A19F4}" type="presOf" srcId="{A64E39DC-4D00-43ED-B281-124E7B01B2DB}" destId="{13CE804E-90EE-4C23-AA04-EB70963A3736}" srcOrd="0" destOrd="1" presId="urn:microsoft.com/office/officeart/2005/8/layout/vList2"/>
    <dgm:cxn modelId="{0E6BFCA2-C73C-411D-8CB0-0C6B733613AB}" type="presOf" srcId="{A777EF3A-F117-4A31-A441-13AC3F514EA4}" destId="{13CE804E-90EE-4C23-AA04-EB70963A3736}" srcOrd="0" destOrd="3" presId="urn:microsoft.com/office/officeart/2005/8/layout/vList2"/>
    <dgm:cxn modelId="{FF6272A6-7515-42A9-9890-647CE4BD51FF}" srcId="{2307FB87-E73C-4F48-AD17-75CB263A9E22}" destId="{82FD78D4-7FE3-48A9-9A50-6B950535509F}" srcOrd="0" destOrd="0" parTransId="{7DA91CB5-2C22-45E5-A980-88C8171AB2DC}" sibTransId="{C0DC348F-51D6-4180-A0F2-A1E7D635F8A2}"/>
    <dgm:cxn modelId="{5B974CAD-3BAC-4F3F-9661-4C3920B06AAA}" srcId="{42BCC552-80D2-4AC6-9386-CA1AE2C0977B}" destId="{2307FB87-E73C-4F48-AD17-75CB263A9E22}" srcOrd="1" destOrd="0" parTransId="{E8E8C786-4720-483D-ACD8-E655FCB28379}" sibTransId="{6F1C5023-AAA6-4FC2-B4C4-0CE1934B57D7}"/>
    <dgm:cxn modelId="{A86E6FAD-7535-40A8-9C19-8DEE9B964B82}" srcId="{2307FB87-E73C-4F48-AD17-75CB263A9E22}" destId="{04CDAB5A-F9A5-4554-9C43-7E19EB9BD940}" srcOrd="2" destOrd="0" parTransId="{129CD7DA-A4EF-4FB6-8A1D-59FE9BC60317}" sibTransId="{F703E5CF-FC6E-4ADB-8545-518DA6524ABE}"/>
    <dgm:cxn modelId="{373FF1F6-4A9E-47DE-A115-D5443281180E}" type="presOf" srcId="{42BCC552-80D2-4AC6-9386-CA1AE2C0977B}" destId="{3541CB93-015F-4203-873E-CC5A30126615}" srcOrd="0" destOrd="0" presId="urn:microsoft.com/office/officeart/2005/8/layout/vList2"/>
    <dgm:cxn modelId="{1B1C5C0C-B2A9-407E-8EF9-570EC66DDCFD}" type="presParOf" srcId="{3541CB93-015F-4203-873E-CC5A30126615}" destId="{5E4C611C-92AD-4BDA-997E-03E9BDFB99C2}" srcOrd="0" destOrd="0" presId="urn:microsoft.com/office/officeart/2005/8/layout/vList2"/>
    <dgm:cxn modelId="{B6DA8852-3DE9-4C14-A68E-9A5991869B77}" type="presParOf" srcId="{3541CB93-015F-4203-873E-CC5A30126615}" destId="{7EB87271-F3CF-4516-981C-1CCBFB2CD64E}" srcOrd="1" destOrd="0" presId="urn:microsoft.com/office/officeart/2005/8/layout/vList2"/>
    <dgm:cxn modelId="{D6B583D5-4AC9-4058-BBE2-B5EC795A795E}" type="presParOf" srcId="{3541CB93-015F-4203-873E-CC5A30126615}" destId="{69FAA52D-3416-46B2-877C-F724A0D514A7}" srcOrd="2" destOrd="0" presId="urn:microsoft.com/office/officeart/2005/8/layout/vList2"/>
    <dgm:cxn modelId="{00E88ABE-CE2B-4067-8D18-ADE9CA628939}" type="presParOf" srcId="{3541CB93-015F-4203-873E-CC5A30126615}" destId="{13CE804E-90EE-4C23-AA04-EB70963A373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10CD31-C010-41E1-AB46-E4EFABF8A0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70C6B0B-5F77-4B90-833B-B85049306311}">
      <dgm:prSet phldrT="[Text]"/>
      <dgm:spPr/>
      <dgm:t>
        <a:bodyPr/>
        <a:lstStyle/>
        <a:p>
          <a:r>
            <a:rPr lang="en-GB" dirty="0"/>
            <a:t>Pro</a:t>
          </a:r>
          <a:endParaRPr lang="it-IT" dirty="0"/>
        </a:p>
      </dgm:t>
    </dgm:pt>
    <dgm:pt modelId="{15E1D4EF-DEC9-474D-A3F5-976B514DAFF8}" type="parTrans" cxnId="{C9EBD954-B6FA-4D43-BD6F-AD892DB6576E}">
      <dgm:prSet/>
      <dgm:spPr/>
      <dgm:t>
        <a:bodyPr/>
        <a:lstStyle/>
        <a:p>
          <a:endParaRPr lang="it-IT"/>
        </a:p>
      </dgm:t>
    </dgm:pt>
    <dgm:pt modelId="{F875CB6A-99E3-484C-BB5A-0C60A1228BC4}" type="sibTrans" cxnId="{C9EBD954-B6FA-4D43-BD6F-AD892DB6576E}">
      <dgm:prSet/>
      <dgm:spPr/>
      <dgm:t>
        <a:bodyPr/>
        <a:lstStyle/>
        <a:p>
          <a:endParaRPr lang="it-IT"/>
        </a:p>
      </dgm:t>
    </dgm:pt>
    <dgm:pt modelId="{323DC347-2FA8-47A7-A1C6-194576C9D35A}">
      <dgm:prSet phldrT="[Text]" custT="1"/>
      <dgm:spPr/>
      <dgm:t>
        <a:bodyPr/>
        <a:lstStyle/>
        <a:p>
          <a:r>
            <a:rPr lang="it-IT" sz="2000" dirty="0"/>
            <a:t>Non abbiamo bisogno di utilizzare i selettori per lavorare con gli elementi in quanto possiamo </a:t>
          </a:r>
          <a:r>
            <a:rPr lang="it-IT" sz="2000" b="1" dirty="0"/>
            <a:t>gestire</a:t>
          </a:r>
          <a:r>
            <a:rPr lang="it-IT" sz="2000" dirty="0"/>
            <a:t> gli </a:t>
          </a:r>
          <a:r>
            <a:rPr lang="it-IT" sz="2000" b="1" dirty="0"/>
            <a:t>eventi</a:t>
          </a:r>
          <a:r>
            <a:rPr lang="it-IT" sz="2000" dirty="0"/>
            <a:t> e </a:t>
          </a:r>
          <a:r>
            <a:rPr lang="it-IT" sz="2000" b="1" dirty="0"/>
            <a:t>applicare</a:t>
          </a:r>
          <a:r>
            <a:rPr lang="it-IT" sz="2000" dirty="0"/>
            <a:t> il </a:t>
          </a:r>
          <a:r>
            <a:rPr lang="it-IT" sz="2000" b="1" dirty="0"/>
            <a:t>valore</a:t>
          </a:r>
          <a:r>
            <a:rPr lang="it-IT" sz="2000" dirty="0"/>
            <a:t> di una variabile grazie alle </a:t>
          </a:r>
          <a:r>
            <a:rPr lang="it-IT" sz="2000" i="1" dirty="0"/>
            <a:t>direttive</a:t>
          </a:r>
          <a:r>
            <a:rPr lang="it-IT" sz="2000" dirty="0"/>
            <a:t> di </a:t>
          </a:r>
          <a:r>
            <a:rPr lang="it-IT" sz="2000" b="1" dirty="0" err="1"/>
            <a:t>Vue</a:t>
          </a:r>
          <a:endParaRPr lang="it-IT" sz="2000" b="1" dirty="0"/>
        </a:p>
      </dgm:t>
    </dgm:pt>
    <dgm:pt modelId="{7134C088-B760-4B11-B3AB-4661AF949008}" type="parTrans" cxnId="{40CEE5D8-5018-4FD4-8F6A-1119AEF00F55}">
      <dgm:prSet/>
      <dgm:spPr/>
      <dgm:t>
        <a:bodyPr/>
        <a:lstStyle/>
        <a:p>
          <a:endParaRPr lang="it-IT"/>
        </a:p>
      </dgm:t>
    </dgm:pt>
    <dgm:pt modelId="{DD6F7A44-A1D0-4DF0-8553-076307177F4D}" type="sibTrans" cxnId="{40CEE5D8-5018-4FD4-8F6A-1119AEF00F55}">
      <dgm:prSet/>
      <dgm:spPr/>
      <dgm:t>
        <a:bodyPr/>
        <a:lstStyle/>
        <a:p>
          <a:endParaRPr lang="it-IT"/>
        </a:p>
      </dgm:t>
    </dgm:pt>
    <dgm:pt modelId="{76F61CFC-5249-45BB-A366-B8808474F181}">
      <dgm:prSet phldrT="[Text]"/>
      <dgm:spPr/>
      <dgm:t>
        <a:bodyPr/>
        <a:lstStyle/>
        <a:p>
          <a:r>
            <a:rPr lang="it-IT" noProof="0" dirty="0"/>
            <a:t>Contro</a:t>
          </a:r>
        </a:p>
      </dgm:t>
    </dgm:pt>
    <dgm:pt modelId="{1E497A56-59AD-44BE-ABAB-6C748B961AE4}" type="parTrans" cxnId="{9CD15927-5ABB-4D40-8DE6-563C98D5E308}">
      <dgm:prSet/>
      <dgm:spPr/>
      <dgm:t>
        <a:bodyPr/>
        <a:lstStyle/>
        <a:p>
          <a:endParaRPr lang="it-IT"/>
        </a:p>
      </dgm:t>
    </dgm:pt>
    <dgm:pt modelId="{105BA2D6-0DB1-43F9-8E61-E2CDEC5BF2EB}" type="sibTrans" cxnId="{9CD15927-5ABB-4D40-8DE6-563C98D5E308}">
      <dgm:prSet/>
      <dgm:spPr/>
      <dgm:t>
        <a:bodyPr/>
        <a:lstStyle/>
        <a:p>
          <a:endParaRPr lang="it-IT"/>
        </a:p>
      </dgm:t>
    </dgm:pt>
    <dgm:pt modelId="{7CA2EB99-0AE9-40F7-84BB-84CB592BAC37}">
      <dgm:prSet phldrT="[Text]" custT="1"/>
      <dgm:spPr/>
      <dgm:t>
        <a:bodyPr/>
        <a:lstStyle/>
        <a:p>
          <a:r>
            <a:rPr lang="it-IT" sz="2000" dirty="0"/>
            <a:t>L’utilizzo di questo framework comporta un bundle size di all’incirca </a:t>
          </a:r>
          <a:r>
            <a:rPr lang="it-IT" sz="2000" dirty="0">
              <a:hlinkClick xmlns:r="http://schemas.openxmlformats.org/officeDocument/2006/relationships" r:id="rId1"/>
            </a:rPr>
            <a:t>35kb</a:t>
          </a:r>
          <a:endParaRPr lang="it-IT" sz="2000" dirty="0"/>
        </a:p>
      </dgm:t>
    </dgm:pt>
    <dgm:pt modelId="{B9DC61FB-0919-40A6-8D91-568FBBB14EBF}" type="parTrans" cxnId="{586EBD35-2D9D-49F5-827A-4C64008A108E}">
      <dgm:prSet/>
      <dgm:spPr/>
      <dgm:t>
        <a:bodyPr/>
        <a:lstStyle/>
        <a:p>
          <a:endParaRPr lang="it-IT"/>
        </a:p>
      </dgm:t>
    </dgm:pt>
    <dgm:pt modelId="{91496601-5557-4D7B-9B17-F35E1F700926}" type="sibTrans" cxnId="{586EBD35-2D9D-49F5-827A-4C64008A108E}">
      <dgm:prSet/>
      <dgm:spPr/>
      <dgm:t>
        <a:bodyPr/>
        <a:lstStyle/>
        <a:p>
          <a:endParaRPr lang="it-IT"/>
        </a:p>
      </dgm:t>
    </dgm:pt>
    <dgm:pt modelId="{40DB406D-F4D6-4BC1-960B-62CD7C776673}">
      <dgm:prSet phldrT="[Text]" custT="1"/>
      <dgm:spPr/>
      <dgm:t>
        <a:bodyPr/>
        <a:lstStyle/>
        <a:p>
          <a:r>
            <a:rPr lang="it-IT" sz="2000" dirty="0"/>
            <a:t>Possiamo </a:t>
          </a:r>
          <a:r>
            <a:rPr lang="it-IT" sz="2000" u="sng" dirty="0"/>
            <a:t>creare una componente riutilizzabile</a:t>
          </a:r>
          <a:r>
            <a:rPr lang="it-IT" sz="2000" dirty="0"/>
            <a:t> in cui c’è del codice JS, CSS e HTML inerente </a:t>
          </a:r>
          <a:r>
            <a:rPr lang="it-IT" sz="2000" b="1" i="1" dirty="0"/>
            <a:t>esclusivamente</a:t>
          </a:r>
          <a:r>
            <a:rPr lang="it-IT" sz="2000" dirty="0"/>
            <a:t> alla componente</a:t>
          </a:r>
          <a:br>
            <a:rPr lang="it-IT" sz="2000" dirty="0"/>
          </a:br>
          <a:endParaRPr lang="it-IT" sz="2000" dirty="0"/>
        </a:p>
      </dgm:t>
    </dgm:pt>
    <dgm:pt modelId="{10691CE2-02FD-4CA7-A008-F12B886D3F47}" type="parTrans" cxnId="{12A33C61-F634-4571-B519-53D6F8BD3D4C}">
      <dgm:prSet/>
      <dgm:spPr/>
      <dgm:t>
        <a:bodyPr/>
        <a:lstStyle/>
        <a:p>
          <a:endParaRPr lang="it-IT"/>
        </a:p>
      </dgm:t>
    </dgm:pt>
    <dgm:pt modelId="{D9E5176E-7149-4816-9F4D-52361C7AD3CB}" type="sibTrans" cxnId="{12A33C61-F634-4571-B519-53D6F8BD3D4C}">
      <dgm:prSet/>
      <dgm:spPr/>
      <dgm:t>
        <a:bodyPr/>
        <a:lstStyle/>
        <a:p>
          <a:endParaRPr lang="it-IT"/>
        </a:p>
      </dgm:t>
    </dgm:pt>
    <dgm:pt modelId="{4C88DC4B-C324-49EC-B800-1B6129D6F0DF}">
      <dgm:prSet phldrT="[Text]"/>
      <dgm:spPr/>
      <dgm:t>
        <a:bodyPr/>
        <a:lstStyle/>
        <a:p>
          <a:endParaRPr lang="it-IT" sz="2700" dirty="0"/>
        </a:p>
      </dgm:t>
    </dgm:pt>
    <dgm:pt modelId="{680A6587-CC17-4EA8-95EE-7D2397D0DCFF}" type="parTrans" cxnId="{1D66370D-ED69-4868-AF84-395803944041}">
      <dgm:prSet/>
      <dgm:spPr/>
      <dgm:t>
        <a:bodyPr/>
        <a:lstStyle/>
        <a:p>
          <a:endParaRPr lang="it-IT"/>
        </a:p>
      </dgm:t>
    </dgm:pt>
    <dgm:pt modelId="{1D6F6BAA-6313-4470-9364-74CC7D5BF3E6}" type="sibTrans" cxnId="{1D66370D-ED69-4868-AF84-395803944041}">
      <dgm:prSet/>
      <dgm:spPr/>
      <dgm:t>
        <a:bodyPr/>
        <a:lstStyle/>
        <a:p>
          <a:endParaRPr lang="it-IT"/>
        </a:p>
      </dgm:t>
    </dgm:pt>
    <dgm:pt modelId="{E5039EBD-B548-431B-A8CE-827359BD2C18}">
      <dgm:prSet phldrT="[Text]" custT="1"/>
      <dgm:spPr/>
      <dgm:t>
        <a:bodyPr/>
        <a:lstStyle/>
        <a:p>
          <a:r>
            <a:rPr lang="it-IT" sz="2000" dirty="0"/>
            <a:t>Bisogna considerare la </a:t>
          </a:r>
          <a:r>
            <a:rPr lang="it-IT" sz="2000" i="1" dirty="0"/>
            <a:t>learning curve</a:t>
          </a:r>
          <a:r>
            <a:rPr lang="it-IT" sz="2000" dirty="0"/>
            <a:t> per l’utilizzo di questo framework che, a seconda dell’esperienza dello sviluppatore, può essere più o meno ripida</a:t>
          </a:r>
        </a:p>
      </dgm:t>
    </dgm:pt>
    <dgm:pt modelId="{6EA3AB51-4BD1-4C7B-8BC4-674CD91A7E62}" type="parTrans" cxnId="{1C3D6688-BA60-41DF-A4B0-A7DFF302C931}">
      <dgm:prSet/>
      <dgm:spPr/>
      <dgm:t>
        <a:bodyPr/>
        <a:lstStyle/>
        <a:p>
          <a:endParaRPr lang="it-IT"/>
        </a:p>
      </dgm:t>
    </dgm:pt>
    <dgm:pt modelId="{6A9963FA-7219-4EA2-B2CD-D31B24C45F45}" type="sibTrans" cxnId="{1C3D6688-BA60-41DF-A4B0-A7DFF302C931}">
      <dgm:prSet/>
      <dgm:spPr/>
      <dgm:t>
        <a:bodyPr/>
        <a:lstStyle/>
        <a:p>
          <a:endParaRPr lang="it-IT"/>
        </a:p>
      </dgm:t>
    </dgm:pt>
    <dgm:pt modelId="{BD04E2D8-EFBE-41A3-975A-6D9727489871}" type="pres">
      <dgm:prSet presAssocID="{F510CD31-C010-41E1-AB46-E4EFABF8A0E6}" presName="linear" presStyleCnt="0">
        <dgm:presLayoutVars>
          <dgm:animLvl val="lvl"/>
          <dgm:resizeHandles val="exact"/>
        </dgm:presLayoutVars>
      </dgm:prSet>
      <dgm:spPr/>
    </dgm:pt>
    <dgm:pt modelId="{17CEF333-9EC7-46A4-9AFB-EAB7BFC02AAD}" type="pres">
      <dgm:prSet presAssocID="{A70C6B0B-5F77-4B90-833B-B85049306311}" presName="parentText" presStyleLbl="node1" presStyleIdx="0" presStyleCnt="2" custScaleY="48593" custLinFactNeighborX="0" custLinFactNeighborY="-11370">
        <dgm:presLayoutVars>
          <dgm:chMax val="0"/>
          <dgm:bulletEnabled val="1"/>
        </dgm:presLayoutVars>
      </dgm:prSet>
      <dgm:spPr/>
    </dgm:pt>
    <dgm:pt modelId="{B6949FAD-F952-4825-8466-7E5602DED6FF}" type="pres">
      <dgm:prSet presAssocID="{A70C6B0B-5F77-4B90-833B-B85049306311}" presName="childText" presStyleLbl="revTx" presStyleIdx="0" presStyleCnt="2">
        <dgm:presLayoutVars>
          <dgm:bulletEnabled val="1"/>
        </dgm:presLayoutVars>
      </dgm:prSet>
      <dgm:spPr/>
    </dgm:pt>
    <dgm:pt modelId="{2A8EE04B-A671-43D5-9F1C-EA4F12D041E0}" type="pres">
      <dgm:prSet presAssocID="{76F61CFC-5249-45BB-A366-B8808474F181}" presName="parentText" presStyleLbl="node1" presStyleIdx="1" presStyleCnt="2" custScaleY="47222" custLinFactNeighborX="0" custLinFactNeighborY="-10956">
        <dgm:presLayoutVars>
          <dgm:chMax val="0"/>
          <dgm:bulletEnabled val="1"/>
        </dgm:presLayoutVars>
      </dgm:prSet>
      <dgm:spPr/>
    </dgm:pt>
    <dgm:pt modelId="{CFFBA0AB-7048-4CF0-9429-4BB1494517CC}" type="pres">
      <dgm:prSet presAssocID="{76F61CFC-5249-45BB-A366-B8808474F18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AF03B09-54E6-43CB-A862-21AEC60C1F83}" type="presOf" srcId="{7CA2EB99-0AE9-40F7-84BB-84CB592BAC37}" destId="{CFFBA0AB-7048-4CF0-9429-4BB1494517CC}" srcOrd="0" destOrd="0" presId="urn:microsoft.com/office/officeart/2005/8/layout/vList2"/>
    <dgm:cxn modelId="{1D66370D-ED69-4868-AF84-395803944041}" srcId="{76F61CFC-5249-45BB-A366-B8808474F181}" destId="{4C88DC4B-C324-49EC-B800-1B6129D6F0DF}" srcOrd="2" destOrd="0" parTransId="{680A6587-CC17-4EA8-95EE-7D2397D0DCFF}" sibTransId="{1D6F6BAA-6313-4470-9364-74CC7D5BF3E6}"/>
    <dgm:cxn modelId="{7AABAB12-7CF7-4BE7-9E6D-CEE6885C1CE0}" type="presOf" srcId="{A70C6B0B-5F77-4B90-833B-B85049306311}" destId="{17CEF333-9EC7-46A4-9AFB-EAB7BFC02AAD}" srcOrd="0" destOrd="0" presId="urn:microsoft.com/office/officeart/2005/8/layout/vList2"/>
    <dgm:cxn modelId="{4E736619-137F-4E82-ACFF-8C400899394B}" type="presOf" srcId="{F510CD31-C010-41E1-AB46-E4EFABF8A0E6}" destId="{BD04E2D8-EFBE-41A3-975A-6D9727489871}" srcOrd="0" destOrd="0" presId="urn:microsoft.com/office/officeart/2005/8/layout/vList2"/>
    <dgm:cxn modelId="{9CD15927-5ABB-4D40-8DE6-563C98D5E308}" srcId="{F510CD31-C010-41E1-AB46-E4EFABF8A0E6}" destId="{76F61CFC-5249-45BB-A366-B8808474F181}" srcOrd="1" destOrd="0" parTransId="{1E497A56-59AD-44BE-ABAB-6C748B961AE4}" sibTransId="{105BA2D6-0DB1-43F9-8E61-E2CDEC5BF2EB}"/>
    <dgm:cxn modelId="{48D4FA29-DDFD-4141-85A8-8C324429C353}" type="presOf" srcId="{4C88DC4B-C324-49EC-B800-1B6129D6F0DF}" destId="{CFFBA0AB-7048-4CF0-9429-4BB1494517CC}" srcOrd="0" destOrd="2" presId="urn:microsoft.com/office/officeart/2005/8/layout/vList2"/>
    <dgm:cxn modelId="{586EBD35-2D9D-49F5-827A-4C64008A108E}" srcId="{76F61CFC-5249-45BB-A366-B8808474F181}" destId="{7CA2EB99-0AE9-40F7-84BB-84CB592BAC37}" srcOrd="0" destOrd="0" parTransId="{B9DC61FB-0919-40A6-8D91-568FBBB14EBF}" sibTransId="{91496601-5557-4D7B-9B17-F35E1F700926}"/>
    <dgm:cxn modelId="{44C06E5F-E07B-4607-90CB-7873A0D35A4C}" type="presOf" srcId="{40DB406D-F4D6-4BC1-960B-62CD7C776673}" destId="{B6949FAD-F952-4825-8466-7E5602DED6FF}" srcOrd="0" destOrd="1" presId="urn:microsoft.com/office/officeart/2005/8/layout/vList2"/>
    <dgm:cxn modelId="{12A33C61-F634-4571-B519-53D6F8BD3D4C}" srcId="{A70C6B0B-5F77-4B90-833B-B85049306311}" destId="{40DB406D-F4D6-4BC1-960B-62CD7C776673}" srcOrd="1" destOrd="0" parTransId="{10691CE2-02FD-4CA7-A008-F12B886D3F47}" sibTransId="{D9E5176E-7149-4816-9F4D-52361C7AD3CB}"/>
    <dgm:cxn modelId="{C9EBD954-B6FA-4D43-BD6F-AD892DB6576E}" srcId="{F510CD31-C010-41E1-AB46-E4EFABF8A0E6}" destId="{A70C6B0B-5F77-4B90-833B-B85049306311}" srcOrd="0" destOrd="0" parTransId="{15E1D4EF-DEC9-474D-A3F5-976B514DAFF8}" sibTransId="{F875CB6A-99E3-484C-BB5A-0C60A1228BC4}"/>
    <dgm:cxn modelId="{F547CC87-FF0C-4FD6-A6F5-03787E313E8A}" type="presOf" srcId="{76F61CFC-5249-45BB-A366-B8808474F181}" destId="{2A8EE04B-A671-43D5-9F1C-EA4F12D041E0}" srcOrd="0" destOrd="0" presId="urn:microsoft.com/office/officeart/2005/8/layout/vList2"/>
    <dgm:cxn modelId="{1C3D6688-BA60-41DF-A4B0-A7DFF302C931}" srcId="{76F61CFC-5249-45BB-A366-B8808474F181}" destId="{E5039EBD-B548-431B-A8CE-827359BD2C18}" srcOrd="1" destOrd="0" parTransId="{6EA3AB51-4BD1-4C7B-8BC4-674CD91A7E62}" sibTransId="{6A9963FA-7219-4EA2-B2CD-D31B24C45F45}"/>
    <dgm:cxn modelId="{CA73E8A6-E85C-4D2C-B9D9-77B5D964D18F}" type="presOf" srcId="{E5039EBD-B548-431B-A8CE-827359BD2C18}" destId="{CFFBA0AB-7048-4CF0-9429-4BB1494517CC}" srcOrd="0" destOrd="1" presId="urn:microsoft.com/office/officeart/2005/8/layout/vList2"/>
    <dgm:cxn modelId="{40B21AD0-4103-4C8B-9819-C43BA1C08443}" type="presOf" srcId="{323DC347-2FA8-47A7-A1C6-194576C9D35A}" destId="{B6949FAD-F952-4825-8466-7E5602DED6FF}" srcOrd="0" destOrd="0" presId="urn:microsoft.com/office/officeart/2005/8/layout/vList2"/>
    <dgm:cxn modelId="{40CEE5D8-5018-4FD4-8F6A-1119AEF00F55}" srcId="{A70C6B0B-5F77-4B90-833B-B85049306311}" destId="{323DC347-2FA8-47A7-A1C6-194576C9D35A}" srcOrd="0" destOrd="0" parTransId="{7134C088-B760-4B11-B3AB-4661AF949008}" sibTransId="{DD6F7A44-A1D0-4DF0-8553-076307177F4D}"/>
    <dgm:cxn modelId="{BCE723B1-9295-4891-A833-3AEAB00AE40A}" type="presParOf" srcId="{BD04E2D8-EFBE-41A3-975A-6D9727489871}" destId="{17CEF333-9EC7-46A4-9AFB-EAB7BFC02AAD}" srcOrd="0" destOrd="0" presId="urn:microsoft.com/office/officeart/2005/8/layout/vList2"/>
    <dgm:cxn modelId="{2EBD549E-E6C3-4CD9-B28B-5643A2DAC35E}" type="presParOf" srcId="{BD04E2D8-EFBE-41A3-975A-6D9727489871}" destId="{B6949FAD-F952-4825-8466-7E5602DED6FF}" srcOrd="1" destOrd="0" presId="urn:microsoft.com/office/officeart/2005/8/layout/vList2"/>
    <dgm:cxn modelId="{10643A09-050C-41ED-85AD-B04D48499169}" type="presParOf" srcId="{BD04E2D8-EFBE-41A3-975A-6D9727489871}" destId="{2A8EE04B-A671-43D5-9F1C-EA4F12D041E0}" srcOrd="2" destOrd="0" presId="urn:microsoft.com/office/officeart/2005/8/layout/vList2"/>
    <dgm:cxn modelId="{752B785A-C943-4AA4-87C7-92D47B06138F}" type="presParOf" srcId="{BD04E2D8-EFBE-41A3-975A-6D9727489871}" destId="{CFFBA0AB-7048-4CF0-9429-4BB1494517C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D26491-F3D2-4B9F-9179-801F17B2A89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8BA3AF-7355-41AB-BE87-F68C9657EAF1}">
      <dgm:prSet custT="1"/>
      <dgm:spPr/>
      <dgm:t>
        <a:bodyPr/>
        <a:lstStyle/>
        <a:p>
          <a:r>
            <a:rPr lang="en-US" sz="3200" dirty="0" err="1"/>
            <a:t>Dovere</a:t>
          </a:r>
          <a:r>
            <a:rPr lang="en-US" sz="3200" dirty="0"/>
            <a:t> morale e </a:t>
          </a:r>
          <a:r>
            <a:rPr lang="en-US" sz="3200" dirty="0" err="1"/>
            <a:t>sociale</a:t>
          </a:r>
          <a:endParaRPr lang="en-US" sz="3200" dirty="0"/>
        </a:p>
      </dgm:t>
    </dgm:pt>
    <dgm:pt modelId="{63CA1BD5-563E-4B61-9F68-CE02D7E94386}" type="parTrans" cxnId="{46453CAD-E97C-43A0-B4CD-AFD4EA710CA8}">
      <dgm:prSet/>
      <dgm:spPr/>
      <dgm:t>
        <a:bodyPr/>
        <a:lstStyle/>
        <a:p>
          <a:endParaRPr lang="en-US"/>
        </a:p>
      </dgm:t>
    </dgm:pt>
    <dgm:pt modelId="{B49FD658-3FD7-4DD7-A2F8-555E0BE5CB8B}" type="sibTrans" cxnId="{46453CAD-E97C-43A0-B4CD-AFD4EA710CA8}">
      <dgm:prSet/>
      <dgm:spPr/>
      <dgm:t>
        <a:bodyPr/>
        <a:lstStyle/>
        <a:p>
          <a:endParaRPr lang="en-US"/>
        </a:p>
      </dgm:t>
    </dgm:pt>
    <dgm:pt modelId="{B4C0C02E-FD2B-4398-AEA2-FC573F6D5A32}">
      <dgm:prSet/>
      <dgm:spPr/>
      <dgm:t>
        <a:bodyPr/>
        <a:lstStyle/>
        <a:p>
          <a:r>
            <a:rPr lang="en-US"/>
            <a:t>Secondo l’Organizzazione mondiale della sanità (OMS), le persone disabili al mondo corrispondo all’incirca il </a:t>
          </a:r>
          <a:r>
            <a:rPr lang="en-US">
              <a:hlinkClick xmlns:r="http://schemas.openxmlformats.org/officeDocument/2006/relationships" r:id="rId1"/>
            </a:rPr>
            <a:t>16% della popolazione mondiale</a:t>
          </a:r>
          <a:r>
            <a:rPr lang="en-US"/>
            <a:t> (all’incirca </a:t>
          </a:r>
          <a:r>
            <a:rPr lang="en-US">
              <a:hlinkClick xmlns:r="http://schemas.openxmlformats.org/officeDocument/2006/relationships" r:id="rId2"/>
            </a:rPr>
            <a:t>40 milioni ciechi – dati OMS</a:t>
          </a:r>
          <a:r>
            <a:rPr lang="en-US"/>
            <a:t>)</a:t>
          </a:r>
          <a:endParaRPr lang="en-US" dirty="0"/>
        </a:p>
      </dgm:t>
    </dgm:pt>
    <dgm:pt modelId="{86C6F956-508A-479F-B92F-C5A2C8617034}" type="parTrans" cxnId="{7439B929-6FCE-4A09-BBD5-3EB19EB18519}">
      <dgm:prSet/>
      <dgm:spPr/>
      <dgm:t>
        <a:bodyPr/>
        <a:lstStyle/>
        <a:p>
          <a:endParaRPr lang="en-US"/>
        </a:p>
      </dgm:t>
    </dgm:pt>
    <dgm:pt modelId="{6921418B-D105-4FEE-BCEA-EBDE3B7195F6}" type="sibTrans" cxnId="{7439B929-6FCE-4A09-BBD5-3EB19EB18519}">
      <dgm:prSet/>
      <dgm:spPr/>
      <dgm:t>
        <a:bodyPr/>
        <a:lstStyle/>
        <a:p>
          <a:endParaRPr lang="en-US"/>
        </a:p>
      </dgm:t>
    </dgm:pt>
    <dgm:pt modelId="{606F4B8C-BAB5-4A18-9A6C-04CF7A1850C7}">
      <dgm:prSet/>
      <dgm:spPr/>
      <dgm:t>
        <a:bodyPr/>
        <a:lstStyle/>
        <a:p>
          <a:r>
            <a:rPr lang="en-US"/>
            <a:t>In Italia, secondo </a:t>
          </a:r>
          <a:r>
            <a:rPr lang="en-GB"/>
            <a:t>I</a:t>
          </a:r>
          <a:r>
            <a:rPr lang="en-US"/>
            <a:t> dati ISTAT del 2019, </a:t>
          </a:r>
          <a:r>
            <a:rPr lang="en-US">
              <a:hlinkClick xmlns:r="http://schemas.openxmlformats.org/officeDocument/2006/relationships" r:id="rId3"/>
            </a:rPr>
            <a:t>il 5% della popolazione è disabile</a:t>
          </a:r>
          <a:r>
            <a:rPr lang="en-US"/>
            <a:t> (all’incirca </a:t>
          </a:r>
          <a:r>
            <a:rPr lang="en-US">
              <a:hlinkClick xmlns:r="http://schemas.openxmlformats.org/officeDocument/2006/relationships" r:id="rId4"/>
            </a:rPr>
            <a:t>100 mila ciechi - dati INPS</a:t>
          </a:r>
          <a:r>
            <a:rPr lang="en-US"/>
            <a:t>)</a:t>
          </a:r>
          <a:endParaRPr lang="en-US" dirty="0"/>
        </a:p>
      </dgm:t>
    </dgm:pt>
    <dgm:pt modelId="{7F2311C5-5798-476D-BD8E-B53888EA7D09}" type="parTrans" cxnId="{1CB76C02-3EAD-4D4D-BA70-49AC277CE4D0}">
      <dgm:prSet/>
      <dgm:spPr/>
      <dgm:t>
        <a:bodyPr/>
        <a:lstStyle/>
        <a:p>
          <a:endParaRPr lang="en-US"/>
        </a:p>
      </dgm:t>
    </dgm:pt>
    <dgm:pt modelId="{F7985600-05F4-42F7-B027-4E9ABCF60DD4}" type="sibTrans" cxnId="{1CB76C02-3EAD-4D4D-BA70-49AC277CE4D0}">
      <dgm:prSet/>
      <dgm:spPr/>
      <dgm:t>
        <a:bodyPr/>
        <a:lstStyle/>
        <a:p>
          <a:endParaRPr lang="en-US"/>
        </a:p>
      </dgm:t>
    </dgm:pt>
    <dgm:pt modelId="{7BB6A59B-A783-408B-BE66-7F7B77FC3B6A}">
      <dgm:prSet custT="1"/>
      <dgm:spPr/>
      <dgm:t>
        <a:bodyPr/>
        <a:lstStyle/>
        <a:p>
          <a:r>
            <a:rPr lang="en-US" sz="3200" dirty="0"/>
            <a:t>Da un punto di vista </a:t>
          </a:r>
          <a:r>
            <a:rPr lang="en-US" sz="3200" dirty="0" err="1"/>
            <a:t>economico</a:t>
          </a:r>
          <a:r>
            <a:rPr lang="en-US" sz="3200" dirty="0"/>
            <a:t>…</a:t>
          </a:r>
        </a:p>
      </dgm:t>
    </dgm:pt>
    <dgm:pt modelId="{55F593A9-5E78-4F0B-A056-A888D91E1ACC}" type="parTrans" cxnId="{130F3A32-EE24-4D40-AD37-2074BC6B2575}">
      <dgm:prSet/>
      <dgm:spPr/>
      <dgm:t>
        <a:bodyPr/>
        <a:lstStyle/>
        <a:p>
          <a:endParaRPr lang="en-US"/>
        </a:p>
      </dgm:t>
    </dgm:pt>
    <dgm:pt modelId="{7AEA1D75-09E4-4F0B-9914-BF0CE77CC01C}" type="sibTrans" cxnId="{130F3A32-EE24-4D40-AD37-2074BC6B2575}">
      <dgm:prSet/>
      <dgm:spPr/>
      <dgm:t>
        <a:bodyPr/>
        <a:lstStyle/>
        <a:p>
          <a:endParaRPr lang="en-US"/>
        </a:p>
      </dgm:t>
    </dgm:pt>
    <dgm:pt modelId="{18BC677D-CFCC-45FD-8F5A-68477D873BD5}">
      <dgm:prSet/>
      <dgm:spPr/>
      <dgm:t>
        <a:bodyPr/>
        <a:lstStyle/>
        <a:p>
          <a:r>
            <a:rPr lang="en-US" dirty="0"/>
            <a:t>Da </a:t>
          </a:r>
          <a:r>
            <a:rPr lang="en-US" dirty="0" err="1"/>
            <a:t>una</a:t>
          </a:r>
          <a:r>
            <a:rPr lang="en-US" dirty="0"/>
            <a:t> </a:t>
          </a:r>
          <a:r>
            <a:rPr lang="en-US" dirty="0" err="1"/>
            <a:t>ricerca</a:t>
          </a:r>
          <a:r>
            <a:rPr lang="en-US" dirty="0"/>
            <a:t> </a:t>
          </a:r>
          <a:r>
            <a:rPr lang="en-US" dirty="0" err="1"/>
            <a:t>condotta</a:t>
          </a:r>
          <a:r>
            <a:rPr lang="en-US" dirty="0"/>
            <a:t> da </a:t>
          </a:r>
          <a:r>
            <a:rPr lang="en-US" dirty="0" err="1">
              <a:hlinkClick xmlns:r="http://schemas.openxmlformats.org/officeDocument/2006/relationships" r:id="rId5"/>
            </a:rPr>
            <a:t>UserWay</a:t>
          </a:r>
          <a:r>
            <a:rPr lang="en-US" dirty="0"/>
            <a:t>, </a:t>
          </a:r>
          <a:r>
            <a:rPr lang="en-US" dirty="0" err="1"/>
            <a:t>durante</a:t>
          </a:r>
          <a:r>
            <a:rPr lang="en-US" dirty="0"/>
            <a:t> la </a:t>
          </a:r>
          <a:r>
            <a:rPr lang="en-US" dirty="0" err="1"/>
            <a:t>pandemia</a:t>
          </a:r>
          <a:r>
            <a:rPr lang="en-US" dirty="0"/>
            <a:t> (2020), il campo </a:t>
          </a:r>
          <a:r>
            <a:rPr lang="en-US" dirty="0" err="1"/>
            <a:t>del’e</a:t>
          </a:r>
          <a:r>
            <a:rPr lang="en-US" dirty="0"/>
            <a:t>-commerce ha </a:t>
          </a:r>
          <a:r>
            <a:rPr lang="en-US" dirty="0" err="1"/>
            <a:t>fatturato</a:t>
          </a:r>
          <a:r>
            <a:rPr lang="en-US" dirty="0"/>
            <a:t> </a:t>
          </a:r>
          <a:r>
            <a:rPr lang="en-US" dirty="0" err="1"/>
            <a:t>all’incirca</a:t>
          </a:r>
          <a:r>
            <a:rPr lang="en-US" dirty="0"/>
            <a:t> </a:t>
          </a:r>
          <a:r>
            <a:rPr lang="en-US" dirty="0">
              <a:hlinkClick xmlns:r="http://schemas.openxmlformats.org/officeDocument/2006/relationships" r:id="rId6"/>
            </a:rPr>
            <a:t>100 </a:t>
          </a:r>
          <a:r>
            <a:rPr lang="en-US" dirty="0" err="1">
              <a:hlinkClick xmlns:r="http://schemas.openxmlformats.org/officeDocument/2006/relationships" r:id="rId6"/>
            </a:rPr>
            <a:t>miliardi</a:t>
          </a:r>
          <a:r>
            <a:rPr lang="en-US" dirty="0">
              <a:hlinkClick xmlns:r="http://schemas.openxmlformats.org/officeDocument/2006/relationships" r:id="rId6"/>
            </a:rPr>
            <a:t> di </a:t>
          </a:r>
          <a:r>
            <a:rPr lang="en-US" dirty="0" err="1">
              <a:hlinkClick xmlns:r="http://schemas.openxmlformats.org/officeDocument/2006/relationships" r:id="rId6"/>
            </a:rPr>
            <a:t>dollari</a:t>
          </a:r>
          <a:r>
            <a:rPr lang="en-US" dirty="0"/>
            <a:t>.</a:t>
          </a:r>
        </a:p>
      </dgm:t>
    </dgm:pt>
    <dgm:pt modelId="{0E619E27-64F7-459D-9D19-BB71679A2F57}" type="parTrans" cxnId="{C46B50F3-EDA3-4109-AEF8-3941D3FB979F}">
      <dgm:prSet/>
      <dgm:spPr/>
      <dgm:t>
        <a:bodyPr/>
        <a:lstStyle/>
        <a:p>
          <a:endParaRPr lang="en-US"/>
        </a:p>
      </dgm:t>
    </dgm:pt>
    <dgm:pt modelId="{65F02673-509F-435B-B339-93A1C54AA4BD}" type="sibTrans" cxnId="{C46B50F3-EDA3-4109-AEF8-3941D3FB979F}">
      <dgm:prSet/>
      <dgm:spPr/>
      <dgm:t>
        <a:bodyPr/>
        <a:lstStyle/>
        <a:p>
          <a:endParaRPr lang="en-US"/>
        </a:p>
      </dgm:t>
    </dgm:pt>
    <dgm:pt modelId="{49783C52-26D5-425E-88DF-A4DCD8AE78DB}">
      <dgm:prSet/>
      <dgm:spPr/>
      <dgm:t>
        <a:bodyPr/>
        <a:lstStyle/>
        <a:p>
          <a:r>
            <a:rPr lang="en-US" dirty="0" err="1"/>
            <a:t>Tenendo</a:t>
          </a:r>
          <a:r>
            <a:rPr lang="en-US" dirty="0"/>
            <a:t> in </a:t>
          </a:r>
          <a:r>
            <a:rPr lang="en-US" dirty="0" err="1"/>
            <a:t>considerazione</a:t>
          </a:r>
          <a:r>
            <a:rPr lang="en-US" dirty="0"/>
            <a:t> </a:t>
          </a:r>
          <a:r>
            <a:rPr lang="en-US" dirty="0" err="1"/>
            <a:t>inoltre</a:t>
          </a:r>
          <a:r>
            <a:rPr lang="en-US" dirty="0"/>
            <a:t> </a:t>
          </a:r>
          <a:r>
            <a:rPr lang="en-US" dirty="0" err="1"/>
            <a:t>una</a:t>
          </a:r>
          <a:r>
            <a:rPr lang="en-US" dirty="0"/>
            <a:t> </a:t>
          </a:r>
          <a:r>
            <a:rPr lang="en-US" dirty="0" err="1"/>
            <a:t>ricerca</a:t>
          </a:r>
          <a:r>
            <a:rPr lang="en-US" dirty="0"/>
            <a:t> </a:t>
          </a:r>
          <a:r>
            <a:rPr lang="en-US" dirty="0" err="1"/>
            <a:t>fatta</a:t>
          </a:r>
          <a:r>
            <a:rPr lang="en-US" dirty="0"/>
            <a:t> </a:t>
          </a:r>
          <a:r>
            <a:rPr lang="en-US" dirty="0" err="1"/>
            <a:t>nel</a:t>
          </a:r>
          <a:r>
            <a:rPr lang="en-US" dirty="0"/>
            <a:t> 2021, </a:t>
          </a:r>
          <a:r>
            <a:rPr lang="en-US" dirty="0" err="1"/>
            <a:t>UserWay</a:t>
          </a:r>
          <a:r>
            <a:rPr lang="en-US" dirty="0"/>
            <a:t> ha </a:t>
          </a:r>
          <a:r>
            <a:rPr lang="en-US" dirty="0" err="1"/>
            <a:t>calcolato</a:t>
          </a:r>
          <a:r>
            <a:rPr lang="en-US" dirty="0"/>
            <a:t> </a:t>
          </a:r>
          <a:r>
            <a:rPr lang="en-US" dirty="0" err="1"/>
            <a:t>una</a:t>
          </a:r>
          <a:r>
            <a:rPr lang="en-US" dirty="0"/>
            <a:t> </a:t>
          </a:r>
          <a:r>
            <a:rPr lang="en-US" dirty="0" err="1"/>
            <a:t>perdita</a:t>
          </a:r>
          <a:r>
            <a:rPr lang="en-US" dirty="0"/>
            <a:t> di </a:t>
          </a:r>
          <a:r>
            <a:rPr lang="en-US" dirty="0">
              <a:hlinkClick xmlns:r="http://schemas.openxmlformats.org/officeDocument/2006/relationships" r:id="rId6"/>
            </a:rPr>
            <a:t>$828 </a:t>
          </a:r>
          <a:r>
            <a:rPr lang="en-US" dirty="0" err="1">
              <a:hlinkClick xmlns:r="http://schemas.openxmlformats.org/officeDocument/2006/relationships" r:id="rId6"/>
            </a:rPr>
            <a:t>milioni</a:t>
          </a:r>
          <a:r>
            <a:rPr lang="en-US" dirty="0">
              <a:hlinkClick xmlns:r="http://schemas.openxmlformats.org/officeDocument/2006/relationships" r:id="rId6"/>
            </a:rPr>
            <a:t> di </a:t>
          </a:r>
          <a:r>
            <a:rPr lang="en-US" dirty="0" err="1">
              <a:hlinkClick xmlns:r="http://schemas.openxmlformats.org/officeDocument/2006/relationships" r:id="rId6"/>
            </a:rPr>
            <a:t>dollari</a:t>
          </a:r>
          <a:r>
            <a:rPr lang="en-US" dirty="0">
              <a:hlinkClick xmlns:r="http://schemas.openxmlformats.org/officeDocument/2006/relationships" r:id="rId6"/>
            </a:rPr>
            <a:t> </a:t>
          </a:r>
          <a:r>
            <a:rPr lang="en-US" dirty="0"/>
            <a:t>a causa </a:t>
          </a:r>
          <a:r>
            <a:rPr lang="en-US" dirty="0" err="1"/>
            <a:t>delle</a:t>
          </a:r>
          <a:r>
            <a:rPr lang="en-US" dirty="0"/>
            <a:t> </a:t>
          </a:r>
          <a:r>
            <a:rPr lang="en-US" dirty="0" err="1"/>
            <a:t>mancanza</a:t>
          </a:r>
          <a:r>
            <a:rPr lang="en-US" dirty="0"/>
            <a:t> di </a:t>
          </a:r>
          <a:r>
            <a:rPr lang="en-US" dirty="0" err="1"/>
            <a:t>accessibilità</a:t>
          </a:r>
          <a:r>
            <a:rPr lang="en-US" dirty="0"/>
            <a:t> </a:t>
          </a:r>
          <a:r>
            <a:rPr lang="en-GB" dirty="0"/>
            <a:t>in </a:t>
          </a:r>
          <a:r>
            <a:rPr lang="en-GB" dirty="0" err="1"/>
            <a:t>ambito</a:t>
          </a:r>
          <a:r>
            <a:rPr lang="en-GB" dirty="0"/>
            <a:t> web</a:t>
          </a:r>
          <a:endParaRPr lang="en-US" dirty="0"/>
        </a:p>
      </dgm:t>
    </dgm:pt>
    <dgm:pt modelId="{AD72F45F-0D12-4C17-A84E-BFDDBD18626D}" type="parTrans" cxnId="{3D13F026-0240-4B06-84A9-9B704313CF35}">
      <dgm:prSet/>
      <dgm:spPr/>
      <dgm:t>
        <a:bodyPr/>
        <a:lstStyle/>
        <a:p>
          <a:endParaRPr lang="en-US"/>
        </a:p>
      </dgm:t>
    </dgm:pt>
    <dgm:pt modelId="{68BB3696-ED8C-42EF-A60A-3CA517F79463}" type="sibTrans" cxnId="{3D13F026-0240-4B06-84A9-9B704313CF35}">
      <dgm:prSet/>
      <dgm:spPr/>
      <dgm:t>
        <a:bodyPr/>
        <a:lstStyle/>
        <a:p>
          <a:endParaRPr lang="en-US"/>
        </a:p>
      </dgm:t>
    </dgm:pt>
    <dgm:pt modelId="{66A5C3B8-E7D2-461E-B21A-2FCFFED82C01}" type="pres">
      <dgm:prSet presAssocID="{4BD26491-F3D2-4B9F-9179-801F17B2A89D}" presName="Name0" presStyleCnt="0">
        <dgm:presLayoutVars>
          <dgm:dir/>
          <dgm:animLvl val="lvl"/>
          <dgm:resizeHandles val="exact"/>
        </dgm:presLayoutVars>
      </dgm:prSet>
      <dgm:spPr/>
    </dgm:pt>
    <dgm:pt modelId="{82EB7ADE-5F3A-4588-B8D7-D01CC5368BD1}" type="pres">
      <dgm:prSet presAssocID="{EA8BA3AF-7355-41AB-BE87-F68C9657EAF1}" presName="linNode" presStyleCnt="0"/>
      <dgm:spPr/>
    </dgm:pt>
    <dgm:pt modelId="{CDEAF779-C7BE-4C64-968F-CE7B78DA0746}" type="pres">
      <dgm:prSet presAssocID="{EA8BA3AF-7355-41AB-BE87-F68C9657EAF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E13225C-C6E6-4A87-AA2E-76B572C2CFC6}" type="pres">
      <dgm:prSet presAssocID="{EA8BA3AF-7355-41AB-BE87-F68C9657EAF1}" presName="descendantText" presStyleLbl="alignAccFollowNode1" presStyleIdx="0" presStyleCnt="2">
        <dgm:presLayoutVars>
          <dgm:bulletEnabled val="1"/>
        </dgm:presLayoutVars>
      </dgm:prSet>
      <dgm:spPr/>
    </dgm:pt>
    <dgm:pt modelId="{61F30A95-68DA-4BB3-BF7A-37D4FDBEEC8B}" type="pres">
      <dgm:prSet presAssocID="{B49FD658-3FD7-4DD7-A2F8-555E0BE5CB8B}" presName="sp" presStyleCnt="0"/>
      <dgm:spPr/>
    </dgm:pt>
    <dgm:pt modelId="{F9B8746F-6C9B-45DA-AE3E-1128DF0C8DF2}" type="pres">
      <dgm:prSet presAssocID="{7BB6A59B-A783-408B-BE66-7F7B77FC3B6A}" presName="linNode" presStyleCnt="0"/>
      <dgm:spPr/>
    </dgm:pt>
    <dgm:pt modelId="{10F1D81C-7E69-4D5C-B3E5-D4E6FFBD9EC1}" type="pres">
      <dgm:prSet presAssocID="{7BB6A59B-A783-408B-BE66-7F7B77FC3B6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097F377C-6772-441B-B3AA-7CE22898D59A}" type="pres">
      <dgm:prSet presAssocID="{7BB6A59B-A783-408B-BE66-7F7B77FC3B6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CB76C02-3EAD-4D4D-BA70-49AC277CE4D0}" srcId="{EA8BA3AF-7355-41AB-BE87-F68C9657EAF1}" destId="{606F4B8C-BAB5-4A18-9A6C-04CF7A1850C7}" srcOrd="1" destOrd="0" parTransId="{7F2311C5-5798-476D-BD8E-B53888EA7D09}" sibTransId="{F7985600-05F4-42F7-B027-4E9ABCF60DD4}"/>
    <dgm:cxn modelId="{C4FF2D03-771E-4CCE-BF46-F853F6268E14}" type="presOf" srcId="{606F4B8C-BAB5-4A18-9A6C-04CF7A1850C7}" destId="{9E13225C-C6E6-4A87-AA2E-76B572C2CFC6}" srcOrd="0" destOrd="1" presId="urn:microsoft.com/office/officeart/2005/8/layout/vList5"/>
    <dgm:cxn modelId="{29ADAD09-294C-4CC3-BFEA-6F88C0EBBFE6}" type="presOf" srcId="{18BC677D-CFCC-45FD-8F5A-68477D873BD5}" destId="{097F377C-6772-441B-B3AA-7CE22898D59A}" srcOrd="0" destOrd="0" presId="urn:microsoft.com/office/officeart/2005/8/layout/vList5"/>
    <dgm:cxn modelId="{3D13F026-0240-4B06-84A9-9B704313CF35}" srcId="{7BB6A59B-A783-408B-BE66-7F7B77FC3B6A}" destId="{49783C52-26D5-425E-88DF-A4DCD8AE78DB}" srcOrd="1" destOrd="0" parTransId="{AD72F45F-0D12-4C17-A84E-BFDDBD18626D}" sibTransId="{68BB3696-ED8C-42EF-A60A-3CA517F79463}"/>
    <dgm:cxn modelId="{7439B929-6FCE-4A09-BBD5-3EB19EB18519}" srcId="{EA8BA3AF-7355-41AB-BE87-F68C9657EAF1}" destId="{B4C0C02E-FD2B-4398-AEA2-FC573F6D5A32}" srcOrd="0" destOrd="0" parTransId="{86C6F956-508A-479F-B92F-C5A2C8617034}" sibTransId="{6921418B-D105-4FEE-BCEA-EBDE3B7195F6}"/>
    <dgm:cxn modelId="{130F3A32-EE24-4D40-AD37-2074BC6B2575}" srcId="{4BD26491-F3D2-4B9F-9179-801F17B2A89D}" destId="{7BB6A59B-A783-408B-BE66-7F7B77FC3B6A}" srcOrd="1" destOrd="0" parTransId="{55F593A9-5E78-4F0B-A056-A888D91E1ACC}" sibTransId="{7AEA1D75-09E4-4F0B-9914-BF0CE77CC01C}"/>
    <dgm:cxn modelId="{5CFE8D60-CBFC-4A0D-A32F-6BCA004F7D0F}" type="presOf" srcId="{49783C52-26D5-425E-88DF-A4DCD8AE78DB}" destId="{097F377C-6772-441B-B3AA-7CE22898D59A}" srcOrd="0" destOrd="1" presId="urn:microsoft.com/office/officeart/2005/8/layout/vList5"/>
    <dgm:cxn modelId="{2853654D-D3C8-4096-9C30-D31202AE63EC}" type="presOf" srcId="{7BB6A59B-A783-408B-BE66-7F7B77FC3B6A}" destId="{10F1D81C-7E69-4D5C-B3E5-D4E6FFBD9EC1}" srcOrd="0" destOrd="0" presId="urn:microsoft.com/office/officeart/2005/8/layout/vList5"/>
    <dgm:cxn modelId="{3524DD73-6917-4CB2-AFA5-16EA51DF0FBD}" type="presOf" srcId="{4BD26491-F3D2-4B9F-9179-801F17B2A89D}" destId="{66A5C3B8-E7D2-461E-B21A-2FCFFED82C01}" srcOrd="0" destOrd="0" presId="urn:microsoft.com/office/officeart/2005/8/layout/vList5"/>
    <dgm:cxn modelId="{09B86F9B-F072-4A81-BA09-69DE85DA1AAE}" type="presOf" srcId="{EA8BA3AF-7355-41AB-BE87-F68C9657EAF1}" destId="{CDEAF779-C7BE-4C64-968F-CE7B78DA0746}" srcOrd="0" destOrd="0" presId="urn:microsoft.com/office/officeart/2005/8/layout/vList5"/>
    <dgm:cxn modelId="{46453CAD-E97C-43A0-B4CD-AFD4EA710CA8}" srcId="{4BD26491-F3D2-4B9F-9179-801F17B2A89D}" destId="{EA8BA3AF-7355-41AB-BE87-F68C9657EAF1}" srcOrd="0" destOrd="0" parTransId="{63CA1BD5-563E-4B61-9F68-CE02D7E94386}" sibTransId="{B49FD658-3FD7-4DD7-A2F8-555E0BE5CB8B}"/>
    <dgm:cxn modelId="{0D1EF4F1-08E2-4DB0-AA91-DD03317C081E}" type="presOf" srcId="{B4C0C02E-FD2B-4398-AEA2-FC573F6D5A32}" destId="{9E13225C-C6E6-4A87-AA2E-76B572C2CFC6}" srcOrd="0" destOrd="0" presId="urn:microsoft.com/office/officeart/2005/8/layout/vList5"/>
    <dgm:cxn modelId="{C46B50F3-EDA3-4109-AEF8-3941D3FB979F}" srcId="{7BB6A59B-A783-408B-BE66-7F7B77FC3B6A}" destId="{18BC677D-CFCC-45FD-8F5A-68477D873BD5}" srcOrd="0" destOrd="0" parTransId="{0E619E27-64F7-459D-9D19-BB71679A2F57}" sibTransId="{65F02673-509F-435B-B339-93A1C54AA4BD}"/>
    <dgm:cxn modelId="{54B9D3E4-F0AD-4568-AE63-D9CF06F6C422}" type="presParOf" srcId="{66A5C3B8-E7D2-461E-B21A-2FCFFED82C01}" destId="{82EB7ADE-5F3A-4588-B8D7-D01CC5368BD1}" srcOrd="0" destOrd="0" presId="urn:microsoft.com/office/officeart/2005/8/layout/vList5"/>
    <dgm:cxn modelId="{5E4F958D-5AE6-4D5C-AA70-AFF561B1A8D0}" type="presParOf" srcId="{82EB7ADE-5F3A-4588-B8D7-D01CC5368BD1}" destId="{CDEAF779-C7BE-4C64-968F-CE7B78DA0746}" srcOrd="0" destOrd="0" presId="urn:microsoft.com/office/officeart/2005/8/layout/vList5"/>
    <dgm:cxn modelId="{D3C0985F-7C92-4570-B9BE-635D607086E0}" type="presParOf" srcId="{82EB7ADE-5F3A-4588-B8D7-D01CC5368BD1}" destId="{9E13225C-C6E6-4A87-AA2E-76B572C2CFC6}" srcOrd="1" destOrd="0" presId="urn:microsoft.com/office/officeart/2005/8/layout/vList5"/>
    <dgm:cxn modelId="{BB02B924-C9E0-4268-93CE-4EEC072A1048}" type="presParOf" srcId="{66A5C3B8-E7D2-461E-B21A-2FCFFED82C01}" destId="{61F30A95-68DA-4BB3-BF7A-37D4FDBEEC8B}" srcOrd="1" destOrd="0" presId="urn:microsoft.com/office/officeart/2005/8/layout/vList5"/>
    <dgm:cxn modelId="{288B8578-95FE-45A1-AD21-3723C03AFA59}" type="presParOf" srcId="{66A5C3B8-E7D2-461E-B21A-2FCFFED82C01}" destId="{F9B8746F-6C9B-45DA-AE3E-1128DF0C8DF2}" srcOrd="2" destOrd="0" presId="urn:microsoft.com/office/officeart/2005/8/layout/vList5"/>
    <dgm:cxn modelId="{E6086864-9DF4-449F-902B-2D41BCB68A56}" type="presParOf" srcId="{F9B8746F-6C9B-45DA-AE3E-1128DF0C8DF2}" destId="{10F1D81C-7E69-4D5C-B3E5-D4E6FFBD9EC1}" srcOrd="0" destOrd="0" presId="urn:microsoft.com/office/officeart/2005/8/layout/vList5"/>
    <dgm:cxn modelId="{6F47F862-1649-43A9-B032-E8DF50475B8D}" type="presParOf" srcId="{F9B8746F-6C9B-45DA-AE3E-1128DF0C8DF2}" destId="{097F377C-6772-441B-B3AA-7CE22898D5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B21A6A-9690-464C-93F8-A01B1C7BF472}" type="doc">
      <dgm:prSet loTypeId="urn:microsoft.com/office/officeart/2005/8/layout/vList5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B62DCA8-1CBE-4372-BFCB-CD3893881A2C}">
      <dgm:prSet/>
      <dgm:spPr/>
      <dgm:t>
        <a:bodyPr/>
        <a:lstStyle/>
        <a:p>
          <a:r>
            <a:rPr lang="it-IT" dirty="0"/>
            <a:t>La validazione nativa è già accessibile e presenta le seguenti </a:t>
          </a:r>
          <a:r>
            <a:rPr lang="it-IT" b="1" dirty="0"/>
            <a:t>caratteristiche</a:t>
          </a:r>
          <a:r>
            <a:rPr lang="it-IT" dirty="0"/>
            <a:t>:</a:t>
          </a:r>
          <a:endParaRPr lang="en-US" dirty="0"/>
        </a:p>
      </dgm:t>
    </dgm:pt>
    <dgm:pt modelId="{7543D4F3-7270-4035-BDD7-45E9E4D6247A}" type="parTrans" cxnId="{C47B36FE-E51E-44D1-9319-4067F60E32B0}">
      <dgm:prSet/>
      <dgm:spPr/>
      <dgm:t>
        <a:bodyPr/>
        <a:lstStyle/>
        <a:p>
          <a:endParaRPr lang="en-US"/>
        </a:p>
      </dgm:t>
    </dgm:pt>
    <dgm:pt modelId="{953BDF42-1871-4A81-9AB6-75323A998F54}" type="sibTrans" cxnId="{C47B36FE-E51E-44D1-9319-4067F60E32B0}">
      <dgm:prSet/>
      <dgm:spPr/>
      <dgm:t>
        <a:bodyPr/>
        <a:lstStyle/>
        <a:p>
          <a:endParaRPr lang="en-US"/>
        </a:p>
      </dgm:t>
    </dgm:pt>
    <dgm:pt modelId="{4BDF6101-B8B7-4A0A-9625-DD1316F85438}">
      <dgm:prSet/>
      <dgm:spPr/>
      <dgm:t>
        <a:bodyPr/>
        <a:lstStyle/>
        <a:p>
          <a:r>
            <a:rPr lang="it-IT" dirty="0"/>
            <a:t>I </a:t>
          </a:r>
          <a:r>
            <a:rPr lang="it-IT" b="1" dirty="0"/>
            <a:t>campi</a:t>
          </a:r>
          <a:r>
            <a:rPr lang="it-IT" dirty="0"/>
            <a:t> contrassegnati con un </a:t>
          </a:r>
          <a:r>
            <a:rPr lang="it-IT" b="1" dirty="0"/>
            <a:t>attributo</a:t>
          </a:r>
          <a:r>
            <a:rPr lang="it-IT" dirty="0"/>
            <a:t> di </a:t>
          </a:r>
          <a:r>
            <a:rPr lang="it-IT" b="1" dirty="0"/>
            <a:t>validazione</a:t>
          </a:r>
          <a:r>
            <a:rPr lang="it-IT" dirty="0"/>
            <a:t> come </a:t>
          </a:r>
          <a:r>
            <a:rPr lang="it-IT" b="1" i="1" dirty="0" err="1"/>
            <a:t>required</a:t>
          </a:r>
          <a:r>
            <a:rPr lang="it-IT" i="1" dirty="0"/>
            <a:t> </a:t>
          </a:r>
          <a:r>
            <a:rPr lang="it-IT" dirty="0"/>
            <a:t>oppure </a:t>
          </a:r>
          <a:r>
            <a:rPr lang="it-IT" b="1" dirty="0"/>
            <a:t>l’attributo</a:t>
          </a:r>
          <a:r>
            <a:rPr lang="it-IT" dirty="0"/>
            <a:t> </a:t>
          </a:r>
          <a:r>
            <a:rPr lang="it-IT" b="1" i="1" dirty="0"/>
            <a:t>email</a:t>
          </a:r>
          <a:r>
            <a:rPr lang="it-IT" dirty="0"/>
            <a:t> nell’input, </a:t>
          </a:r>
          <a:r>
            <a:rPr lang="it-IT" b="1" dirty="0"/>
            <a:t>presentano</a:t>
          </a:r>
          <a:r>
            <a:rPr lang="it-IT" dirty="0"/>
            <a:t> già una </a:t>
          </a:r>
          <a:r>
            <a:rPr lang="it-IT" b="1" dirty="0"/>
            <a:t>validazione</a:t>
          </a:r>
          <a:r>
            <a:rPr lang="it-IT" dirty="0"/>
            <a:t> </a:t>
          </a:r>
          <a:r>
            <a:rPr lang="it-IT" b="1" dirty="0"/>
            <a:t>e</a:t>
          </a:r>
          <a:r>
            <a:rPr lang="it-IT" dirty="0"/>
            <a:t> </a:t>
          </a:r>
          <a:r>
            <a:rPr lang="it-IT" b="1" dirty="0"/>
            <a:t>messaggi</a:t>
          </a:r>
          <a:r>
            <a:rPr lang="it-IT" dirty="0"/>
            <a:t> di errore di default che possono essere letti dallo screen reader </a:t>
          </a:r>
          <a:endParaRPr lang="en-US" dirty="0"/>
        </a:p>
      </dgm:t>
    </dgm:pt>
    <dgm:pt modelId="{0FCB52C5-41F8-424A-AF51-6424DBEE420B}" type="parTrans" cxnId="{224038F3-5244-4783-906A-86E7F3FA581A}">
      <dgm:prSet/>
      <dgm:spPr/>
      <dgm:t>
        <a:bodyPr/>
        <a:lstStyle/>
        <a:p>
          <a:endParaRPr lang="en-US"/>
        </a:p>
      </dgm:t>
    </dgm:pt>
    <dgm:pt modelId="{DD889275-F68B-477B-A40D-4D1D21C75243}" type="sibTrans" cxnId="{224038F3-5244-4783-906A-86E7F3FA581A}">
      <dgm:prSet/>
      <dgm:spPr/>
      <dgm:t>
        <a:bodyPr/>
        <a:lstStyle/>
        <a:p>
          <a:endParaRPr lang="en-US"/>
        </a:p>
      </dgm:t>
    </dgm:pt>
    <dgm:pt modelId="{D027B6D7-E8D7-428D-829D-82AAB9CA7C2A}">
      <dgm:prSet/>
      <dgm:spPr/>
      <dgm:t>
        <a:bodyPr/>
        <a:lstStyle/>
        <a:p>
          <a:r>
            <a:rPr lang="it-IT" dirty="0"/>
            <a:t>In risposta all’evento </a:t>
          </a:r>
          <a:r>
            <a:rPr lang="it-IT" b="1" i="1" dirty="0" err="1"/>
            <a:t>submit</a:t>
          </a:r>
          <a:r>
            <a:rPr lang="it-IT" dirty="0"/>
            <a:t> del </a:t>
          </a:r>
          <a:r>
            <a:rPr lang="it-IT" i="1" dirty="0" err="1"/>
            <a:t>form</a:t>
          </a:r>
          <a:r>
            <a:rPr lang="it-IT" dirty="0"/>
            <a:t>, tutti i </a:t>
          </a:r>
          <a:r>
            <a:rPr lang="it-IT" b="1" dirty="0"/>
            <a:t>campi</a:t>
          </a:r>
          <a:r>
            <a:rPr lang="it-IT" dirty="0"/>
            <a:t> vengono </a:t>
          </a:r>
          <a:r>
            <a:rPr lang="it-IT" b="1" dirty="0"/>
            <a:t>validati</a:t>
          </a:r>
          <a:r>
            <a:rPr lang="it-IT" dirty="0"/>
            <a:t> e viene messo in </a:t>
          </a:r>
          <a:r>
            <a:rPr lang="it-IT" b="1" i="1" dirty="0"/>
            <a:t>focus</a:t>
          </a:r>
          <a:r>
            <a:rPr lang="it-IT" dirty="0"/>
            <a:t> il </a:t>
          </a:r>
          <a:r>
            <a:rPr lang="it-IT" b="1" dirty="0"/>
            <a:t>primo elemento invalido</a:t>
          </a:r>
          <a:r>
            <a:rPr lang="it-IT" dirty="0"/>
            <a:t> </a:t>
          </a:r>
          <a:br>
            <a:rPr lang="it-IT" dirty="0"/>
          </a:br>
          <a:r>
            <a:rPr lang="it-IT" dirty="0"/>
            <a:t>(il che consente la lettura del messaggio di errore ad esso associato) </a:t>
          </a:r>
          <a:endParaRPr lang="en-US" dirty="0"/>
        </a:p>
      </dgm:t>
    </dgm:pt>
    <dgm:pt modelId="{56787D84-9D27-4544-A925-FEB2ED721AA2}" type="parTrans" cxnId="{BBA06494-D176-4F3E-9CE7-0BABBAD0678A}">
      <dgm:prSet/>
      <dgm:spPr/>
      <dgm:t>
        <a:bodyPr/>
        <a:lstStyle/>
        <a:p>
          <a:endParaRPr lang="en-US"/>
        </a:p>
      </dgm:t>
    </dgm:pt>
    <dgm:pt modelId="{015F2F34-776D-41E0-AA57-74DD7A74BE0D}" type="sibTrans" cxnId="{BBA06494-D176-4F3E-9CE7-0BABBAD0678A}">
      <dgm:prSet/>
      <dgm:spPr/>
      <dgm:t>
        <a:bodyPr/>
        <a:lstStyle/>
        <a:p>
          <a:endParaRPr lang="en-US"/>
        </a:p>
      </dgm:t>
    </dgm:pt>
    <dgm:pt modelId="{94AC0CF4-15E6-4842-AA35-E9B84C6E03FF}">
      <dgm:prSet/>
      <dgm:spPr/>
      <dgm:t>
        <a:bodyPr/>
        <a:lstStyle/>
        <a:p>
          <a:r>
            <a:rPr lang="it-IT" dirty="0"/>
            <a:t>Tuttavia ha anche le sue </a:t>
          </a:r>
          <a:r>
            <a:rPr lang="it-IT" b="1" dirty="0"/>
            <a:t>limitazioni</a:t>
          </a:r>
          <a:r>
            <a:rPr lang="it-IT" dirty="0"/>
            <a:t>:</a:t>
          </a:r>
          <a:endParaRPr lang="en-US" dirty="0"/>
        </a:p>
      </dgm:t>
    </dgm:pt>
    <dgm:pt modelId="{D463D60E-BD7F-4F25-BA8C-42E89C065723}" type="parTrans" cxnId="{F93862DE-C394-4240-A30A-9E5ABEEB4E0E}">
      <dgm:prSet/>
      <dgm:spPr/>
      <dgm:t>
        <a:bodyPr/>
        <a:lstStyle/>
        <a:p>
          <a:endParaRPr lang="en-US"/>
        </a:p>
      </dgm:t>
    </dgm:pt>
    <dgm:pt modelId="{3BC336DE-A149-4E02-B21B-EBA1692F5950}" type="sibTrans" cxnId="{F93862DE-C394-4240-A30A-9E5ABEEB4E0E}">
      <dgm:prSet/>
      <dgm:spPr/>
      <dgm:t>
        <a:bodyPr/>
        <a:lstStyle/>
        <a:p>
          <a:endParaRPr lang="en-US"/>
        </a:p>
      </dgm:t>
    </dgm:pt>
    <dgm:pt modelId="{31A5E32A-A185-4ABF-B634-57BF63D6B5F0}">
      <dgm:prSet/>
      <dgm:spPr/>
      <dgm:t>
        <a:bodyPr/>
        <a:lstStyle/>
        <a:p>
          <a:r>
            <a:rPr lang="it-IT" b="1" dirty="0"/>
            <a:t>Non</a:t>
          </a:r>
          <a:r>
            <a:rPr lang="it-IT" dirty="0"/>
            <a:t> è </a:t>
          </a:r>
          <a:r>
            <a:rPr lang="it-IT" b="1" dirty="0"/>
            <a:t>personalizzabile</a:t>
          </a:r>
          <a:endParaRPr lang="en-US" b="1" dirty="0"/>
        </a:p>
      </dgm:t>
    </dgm:pt>
    <dgm:pt modelId="{036E6F40-F7D0-4995-8C98-D799452E3D28}" type="parTrans" cxnId="{568D28BE-64ED-40E7-9A26-FD197B7E5CDC}">
      <dgm:prSet/>
      <dgm:spPr/>
      <dgm:t>
        <a:bodyPr/>
        <a:lstStyle/>
        <a:p>
          <a:endParaRPr lang="en-US"/>
        </a:p>
      </dgm:t>
    </dgm:pt>
    <dgm:pt modelId="{4B363CD2-49DB-4D27-A96C-9F2AC727E976}" type="sibTrans" cxnId="{568D28BE-64ED-40E7-9A26-FD197B7E5CDC}">
      <dgm:prSet/>
      <dgm:spPr/>
      <dgm:t>
        <a:bodyPr/>
        <a:lstStyle/>
        <a:p>
          <a:endParaRPr lang="en-US"/>
        </a:p>
      </dgm:t>
    </dgm:pt>
    <dgm:pt modelId="{B7171641-673B-42B1-AE23-1D852A4114DA}">
      <dgm:prSet/>
      <dgm:spPr/>
      <dgm:t>
        <a:bodyPr/>
        <a:lstStyle/>
        <a:p>
          <a:r>
            <a:rPr lang="it-IT" dirty="0"/>
            <a:t>Nel caso di un </a:t>
          </a:r>
          <a:r>
            <a:rPr lang="it-IT" i="1" dirty="0" err="1"/>
            <a:t>form</a:t>
          </a:r>
          <a:r>
            <a:rPr lang="it-IT" dirty="0"/>
            <a:t> composto da vari input, </a:t>
          </a:r>
          <a:r>
            <a:rPr lang="it-IT" b="1" dirty="0"/>
            <a:t>non fornisce un messaggio </a:t>
          </a:r>
          <a:r>
            <a:rPr lang="it-IT" dirty="0"/>
            <a:t>che</a:t>
          </a:r>
          <a:br>
            <a:rPr lang="it-IT" dirty="0"/>
          </a:br>
          <a:r>
            <a:rPr lang="it-IT" dirty="0"/>
            <a:t>      </a:t>
          </a:r>
          <a:r>
            <a:rPr lang="it-IT" b="1" dirty="0"/>
            <a:t>riassume</a:t>
          </a:r>
          <a:r>
            <a:rPr lang="it-IT" dirty="0"/>
            <a:t> il numero totale di campi di </a:t>
          </a:r>
          <a:r>
            <a:rPr lang="it-IT" b="1" dirty="0"/>
            <a:t>input</a:t>
          </a:r>
          <a:r>
            <a:rPr lang="it-IT" dirty="0"/>
            <a:t> </a:t>
          </a:r>
          <a:r>
            <a:rPr lang="it-IT" b="1" i="1" dirty="0"/>
            <a:t>invalidi</a:t>
          </a:r>
          <a:endParaRPr lang="en-US" b="1" dirty="0"/>
        </a:p>
      </dgm:t>
    </dgm:pt>
    <dgm:pt modelId="{28E8006E-742E-410D-8459-C4215DC4DC8C}" type="sibTrans" cxnId="{5FAC23A4-30A2-4286-84FC-60AFA5CF5B87}">
      <dgm:prSet/>
      <dgm:spPr/>
      <dgm:t>
        <a:bodyPr/>
        <a:lstStyle/>
        <a:p>
          <a:endParaRPr lang="en-US"/>
        </a:p>
      </dgm:t>
    </dgm:pt>
    <dgm:pt modelId="{39546D8B-2185-45EA-ABC5-3B55249C9D87}" type="parTrans" cxnId="{5FAC23A4-30A2-4286-84FC-60AFA5CF5B87}">
      <dgm:prSet/>
      <dgm:spPr/>
      <dgm:t>
        <a:bodyPr/>
        <a:lstStyle/>
        <a:p>
          <a:endParaRPr lang="en-US"/>
        </a:p>
      </dgm:t>
    </dgm:pt>
    <dgm:pt modelId="{C82CC330-E340-4FA1-9966-3C85D71418EF}">
      <dgm:prSet/>
      <dgm:spPr/>
      <dgm:t>
        <a:bodyPr/>
        <a:lstStyle/>
        <a:p>
          <a:r>
            <a:rPr lang="en-US" b="0" dirty="0"/>
            <a:t>Non vi </a:t>
          </a:r>
          <a:r>
            <a:rPr lang="en-US" b="0" dirty="0" err="1"/>
            <a:t>sono</a:t>
          </a:r>
          <a:r>
            <a:rPr lang="en-US" b="0" dirty="0"/>
            <a:t> tanti </a:t>
          </a:r>
          <a:r>
            <a:rPr lang="en-US" b="0" dirty="0" err="1"/>
            <a:t>validatori</a:t>
          </a:r>
          <a:endParaRPr lang="en-US" b="0" dirty="0"/>
        </a:p>
      </dgm:t>
    </dgm:pt>
    <dgm:pt modelId="{76ED3108-F2FD-4051-BF18-0156B5CBC6F6}" type="parTrans" cxnId="{BF6D1013-4F32-47F0-9D74-85DEDB02779F}">
      <dgm:prSet/>
      <dgm:spPr/>
    </dgm:pt>
    <dgm:pt modelId="{B2B359B9-EDF9-4B48-ABF9-7031F3385BA4}" type="sibTrans" cxnId="{BF6D1013-4F32-47F0-9D74-85DEDB02779F}">
      <dgm:prSet/>
      <dgm:spPr/>
    </dgm:pt>
    <dgm:pt modelId="{7F1D2740-F234-441E-9BFD-00BC12CFF604}" type="pres">
      <dgm:prSet presAssocID="{E1B21A6A-9690-464C-93F8-A01B1C7BF472}" presName="Name0" presStyleCnt="0">
        <dgm:presLayoutVars>
          <dgm:dir/>
          <dgm:animLvl val="lvl"/>
          <dgm:resizeHandles val="exact"/>
        </dgm:presLayoutVars>
      </dgm:prSet>
      <dgm:spPr/>
    </dgm:pt>
    <dgm:pt modelId="{764A1F00-B688-4946-85E8-F9318D44775F}" type="pres">
      <dgm:prSet presAssocID="{CB62DCA8-1CBE-4372-BFCB-CD3893881A2C}" presName="linNode" presStyleCnt="0"/>
      <dgm:spPr/>
    </dgm:pt>
    <dgm:pt modelId="{99FE10BD-DBB9-4AEC-B7AC-216180F67D70}" type="pres">
      <dgm:prSet presAssocID="{CB62DCA8-1CBE-4372-BFCB-CD3893881A2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C472039D-70F1-442D-9458-AEAA5B88658F}" type="pres">
      <dgm:prSet presAssocID="{CB62DCA8-1CBE-4372-BFCB-CD3893881A2C}" presName="descendantText" presStyleLbl="alignAccFollowNode1" presStyleIdx="0" presStyleCnt="2">
        <dgm:presLayoutVars>
          <dgm:bulletEnabled val="1"/>
        </dgm:presLayoutVars>
      </dgm:prSet>
      <dgm:spPr/>
    </dgm:pt>
    <dgm:pt modelId="{0A83941C-91DC-4554-BFDE-646F36C7B990}" type="pres">
      <dgm:prSet presAssocID="{953BDF42-1871-4A81-9AB6-75323A998F54}" presName="sp" presStyleCnt="0"/>
      <dgm:spPr/>
    </dgm:pt>
    <dgm:pt modelId="{73DFF401-DF79-47D4-B34A-C64D092164E1}" type="pres">
      <dgm:prSet presAssocID="{94AC0CF4-15E6-4842-AA35-E9B84C6E03FF}" presName="linNode" presStyleCnt="0"/>
      <dgm:spPr/>
    </dgm:pt>
    <dgm:pt modelId="{7DF5332B-42E8-46D5-A82E-DCA503FA83DF}" type="pres">
      <dgm:prSet presAssocID="{94AC0CF4-15E6-4842-AA35-E9B84C6E03FF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21129B3-24E1-4E07-8B46-872507C7871A}" type="pres">
      <dgm:prSet presAssocID="{94AC0CF4-15E6-4842-AA35-E9B84C6E03FF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BCC7E90F-140B-4824-A7EC-DFD336213CE1}" type="presOf" srcId="{D027B6D7-E8D7-428D-829D-82AAB9CA7C2A}" destId="{C472039D-70F1-442D-9458-AEAA5B88658F}" srcOrd="0" destOrd="1" presId="urn:microsoft.com/office/officeart/2005/8/layout/vList5"/>
    <dgm:cxn modelId="{BF6D1013-4F32-47F0-9D74-85DEDB02779F}" srcId="{94AC0CF4-15E6-4842-AA35-E9B84C6E03FF}" destId="{C82CC330-E340-4FA1-9966-3C85D71418EF}" srcOrd="1" destOrd="0" parTransId="{76ED3108-F2FD-4051-BF18-0156B5CBC6F6}" sibTransId="{B2B359B9-EDF9-4B48-ABF9-7031F3385BA4}"/>
    <dgm:cxn modelId="{632FAC1B-BF80-475D-AEAD-C5057A71B908}" type="presOf" srcId="{CB62DCA8-1CBE-4372-BFCB-CD3893881A2C}" destId="{99FE10BD-DBB9-4AEC-B7AC-216180F67D70}" srcOrd="0" destOrd="0" presId="urn:microsoft.com/office/officeart/2005/8/layout/vList5"/>
    <dgm:cxn modelId="{7B34EB48-9F09-4A13-A795-F4B1D23522F7}" type="presOf" srcId="{4BDF6101-B8B7-4A0A-9625-DD1316F85438}" destId="{C472039D-70F1-442D-9458-AEAA5B88658F}" srcOrd="0" destOrd="0" presId="urn:microsoft.com/office/officeart/2005/8/layout/vList5"/>
    <dgm:cxn modelId="{38FC924B-7E71-44C6-8B0A-F087A4768E6E}" type="presOf" srcId="{B7171641-673B-42B1-AE23-1D852A4114DA}" destId="{921129B3-24E1-4E07-8B46-872507C7871A}" srcOrd="0" destOrd="2" presId="urn:microsoft.com/office/officeart/2005/8/layout/vList5"/>
    <dgm:cxn modelId="{BBA06494-D176-4F3E-9CE7-0BABBAD0678A}" srcId="{CB62DCA8-1CBE-4372-BFCB-CD3893881A2C}" destId="{D027B6D7-E8D7-428D-829D-82AAB9CA7C2A}" srcOrd="1" destOrd="0" parTransId="{56787D84-9D27-4544-A925-FEB2ED721AA2}" sibTransId="{015F2F34-776D-41E0-AA57-74DD7A74BE0D}"/>
    <dgm:cxn modelId="{5E66319C-3848-461F-AC06-ED63647E9544}" type="presOf" srcId="{31A5E32A-A185-4ABF-B634-57BF63D6B5F0}" destId="{921129B3-24E1-4E07-8B46-872507C7871A}" srcOrd="0" destOrd="0" presId="urn:microsoft.com/office/officeart/2005/8/layout/vList5"/>
    <dgm:cxn modelId="{56685D9D-3CC5-47F4-8D24-9D73374D5692}" type="presOf" srcId="{94AC0CF4-15E6-4842-AA35-E9B84C6E03FF}" destId="{7DF5332B-42E8-46D5-A82E-DCA503FA83DF}" srcOrd="0" destOrd="0" presId="urn:microsoft.com/office/officeart/2005/8/layout/vList5"/>
    <dgm:cxn modelId="{5FAC23A4-30A2-4286-84FC-60AFA5CF5B87}" srcId="{94AC0CF4-15E6-4842-AA35-E9B84C6E03FF}" destId="{B7171641-673B-42B1-AE23-1D852A4114DA}" srcOrd="2" destOrd="0" parTransId="{39546D8B-2185-45EA-ABC5-3B55249C9D87}" sibTransId="{28E8006E-742E-410D-8459-C4215DC4DC8C}"/>
    <dgm:cxn modelId="{A6616AB3-1D03-4807-9394-0B96BE13AC50}" type="presOf" srcId="{C82CC330-E340-4FA1-9966-3C85D71418EF}" destId="{921129B3-24E1-4E07-8B46-872507C7871A}" srcOrd="0" destOrd="1" presId="urn:microsoft.com/office/officeart/2005/8/layout/vList5"/>
    <dgm:cxn modelId="{568D28BE-64ED-40E7-9A26-FD197B7E5CDC}" srcId="{94AC0CF4-15E6-4842-AA35-E9B84C6E03FF}" destId="{31A5E32A-A185-4ABF-B634-57BF63D6B5F0}" srcOrd="0" destOrd="0" parTransId="{036E6F40-F7D0-4995-8C98-D799452E3D28}" sibTransId="{4B363CD2-49DB-4D27-A96C-9F2AC727E976}"/>
    <dgm:cxn modelId="{836C00D2-C5DD-41E0-AE60-EACED39B741C}" type="presOf" srcId="{E1B21A6A-9690-464C-93F8-A01B1C7BF472}" destId="{7F1D2740-F234-441E-9BFD-00BC12CFF604}" srcOrd="0" destOrd="0" presId="urn:microsoft.com/office/officeart/2005/8/layout/vList5"/>
    <dgm:cxn modelId="{F93862DE-C394-4240-A30A-9E5ABEEB4E0E}" srcId="{E1B21A6A-9690-464C-93F8-A01B1C7BF472}" destId="{94AC0CF4-15E6-4842-AA35-E9B84C6E03FF}" srcOrd="1" destOrd="0" parTransId="{D463D60E-BD7F-4F25-BA8C-42E89C065723}" sibTransId="{3BC336DE-A149-4E02-B21B-EBA1692F5950}"/>
    <dgm:cxn modelId="{224038F3-5244-4783-906A-86E7F3FA581A}" srcId="{CB62DCA8-1CBE-4372-BFCB-CD3893881A2C}" destId="{4BDF6101-B8B7-4A0A-9625-DD1316F85438}" srcOrd="0" destOrd="0" parTransId="{0FCB52C5-41F8-424A-AF51-6424DBEE420B}" sibTransId="{DD889275-F68B-477B-A40D-4D1D21C75243}"/>
    <dgm:cxn modelId="{C47B36FE-E51E-44D1-9319-4067F60E32B0}" srcId="{E1B21A6A-9690-464C-93F8-A01B1C7BF472}" destId="{CB62DCA8-1CBE-4372-BFCB-CD3893881A2C}" srcOrd="0" destOrd="0" parTransId="{7543D4F3-7270-4035-BDD7-45E9E4D6247A}" sibTransId="{953BDF42-1871-4A81-9AB6-75323A998F54}"/>
    <dgm:cxn modelId="{C14F0971-F3DB-43CC-A28B-27F1E994D2D9}" type="presParOf" srcId="{7F1D2740-F234-441E-9BFD-00BC12CFF604}" destId="{764A1F00-B688-4946-85E8-F9318D44775F}" srcOrd="0" destOrd="0" presId="urn:microsoft.com/office/officeart/2005/8/layout/vList5"/>
    <dgm:cxn modelId="{71B99E85-8EAE-4E71-AC09-7D46981EC8D6}" type="presParOf" srcId="{764A1F00-B688-4946-85E8-F9318D44775F}" destId="{99FE10BD-DBB9-4AEC-B7AC-216180F67D70}" srcOrd="0" destOrd="0" presId="urn:microsoft.com/office/officeart/2005/8/layout/vList5"/>
    <dgm:cxn modelId="{DAA27B67-5DB5-446A-92B3-17E7FC8A9AA9}" type="presParOf" srcId="{764A1F00-B688-4946-85E8-F9318D44775F}" destId="{C472039D-70F1-442D-9458-AEAA5B88658F}" srcOrd="1" destOrd="0" presId="urn:microsoft.com/office/officeart/2005/8/layout/vList5"/>
    <dgm:cxn modelId="{C7409DB7-0188-4E88-A34A-359513051E1F}" type="presParOf" srcId="{7F1D2740-F234-441E-9BFD-00BC12CFF604}" destId="{0A83941C-91DC-4554-BFDE-646F36C7B990}" srcOrd="1" destOrd="0" presId="urn:microsoft.com/office/officeart/2005/8/layout/vList5"/>
    <dgm:cxn modelId="{525C3DD4-C7AE-46F2-AB9A-C1E47543CC73}" type="presParOf" srcId="{7F1D2740-F234-441E-9BFD-00BC12CFF604}" destId="{73DFF401-DF79-47D4-B34A-C64D092164E1}" srcOrd="2" destOrd="0" presId="urn:microsoft.com/office/officeart/2005/8/layout/vList5"/>
    <dgm:cxn modelId="{215D24B4-99C1-415C-950E-7408F2CDBE0D}" type="presParOf" srcId="{73DFF401-DF79-47D4-B34A-C64D092164E1}" destId="{7DF5332B-42E8-46D5-A82E-DCA503FA83DF}" srcOrd="0" destOrd="0" presId="urn:microsoft.com/office/officeart/2005/8/layout/vList5"/>
    <dgm:cxn modelId="{86D2348F-2BF2-420B-95C1-2BDAD2905034}" type="presParOf" srcId="{73DFF401-DF79-47D4-B34A-C64D092164E1}" destId="{921129B3-24E1-4E07-8B46-872507C787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66D4F0-8DC2-4479-8ADB-A8CEFB45329D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9F1A1E-9674-4BEA-95C7-9677451AEC85}">
      <dgm:prSet/>
      <dgm:spPr/>
      <dgm:t>
        <a:bodyPr/>
        <a:lstStyle/>
        <a:p>
          <a:r>
            <a:rPr lang="it-IT"/>
            <a:t>Strumenti</a:t>
          </a:r>
          <a:endParaRPr lang="en-US"/>
        </a:p>
      </dgm:t>
    </dgm:pt>
    <dgm:pt modelId="{79BBDB4E-A381-446F-96CA-FDBEB331433C}" type="parTrans" cxnId="{C947117E-227C-431E-9D4A-29DB5025D73D}">
      <dgm:prSet/>
      <dgm:spPr/>
      <dgm:t>
        <a:bodyPr/>
        <a:lstStyle/>
        <a:p>
          <a:endParaRPr lang="en-US"/>
        </a:p>
      </dgm:t>
    </dgm:pt>
    <dgm:pt modelId="{2BE88D97-521F-4D1D-B189-6545536B725B}" type="sibTrans" cxnId="{C947117E-227C-431E-9D4A-29DB5025D73D}">
      <dgm:prSet/>
      <dgm:spPr/>
      <dgm:t>
        <a:bodyPr/>
        <a:lstStyle/>
        <a:p>
          <a:endParaRPr lang="en-US"/>
        </a:p>
      </dgm:t>
    </dgm:pt>
    <dgm:pt modelId="{1935E2C9-D779-43D6-A305-9492938D0D71}">
      <dgm:prSet/>
      <dgm:spPr/>
      <dgm:t>
        <a:bodyPr/>
        <a:lstStyle/>
        <a:p>
          <a:r>
            <a:rPr lang="it-IT"/>
            <a:t>Screen Reader (NVDA per windows)</a:t>
          </a:r>
          <a:endParaRPr lang="en-US"/>
        </a:p>
      </dgm:t>
    </dgm:pt>
    <dgm:pt modelId="{6A1813A9-27A1-4FA3-B946-C9883F5314D9}" type="parTrans" cxnId="{CB5F0A7C-E5D8-450A-BA88-EA2FCC81EA33}">
      <dgm:prSet/>
      <dgm:spPr/>
      <dgm:t>
        <a:bodyPr/>
        <a:lstStyle/>
        <a:p>
          <a:endParaRPr lang="en-US"/>
        </a:p>
      </dgm:t>
    </dgm:pt>
    <dgm:pt modelId="{6976FFCD-68AA-478E-88F7-12034AB4041A}" type="sibTrans" cxnId="{CB5F0A7C-E5D8-450A-BA88-EA2FCC81EA33}">
      <dgm:prSet/>
      <dgm:spPr/>
      <dgm:t>
        <a:bodyPr/>
        <a:lstStyle/>
        <a:p>
          <a:endParaRPr lang="en-US"/>
        </a:p>
      </dgm:t>
    </dgm:pt>
    <dgm:pt modelId="{2A3824D5-5C97-48CC-939F-FC9FA1A30588}">
      <dgm:prSet/>
      <dgm:spPr/>
      <dgm:t>
        <a:bodyPr/>
        <a:lstStyle/>
        <a:p>
          <a:r>
            <a:rPr lang="it-IT"/>
            <a:t>Analisi della validazione al </a:t>
          </a:r>
          <a:r>
            <a:rPr lang="it-IT" i="1" err="1"/>
            <a:t>submit</a:t>
          </a:r>
          <a:r>
            <a:rPr lang="it-IT"/>
            <a:t> del </a:t>
          </a:r>
          <a:r>
            <a:rPr lang="it-IT" err="1"/>
            <a:t>form</a:t>
          </a:r>
          <a:endParaRPr lang="en-US"/>
        </a:p>
      </dgm:t>
    </dgm:pt>
    <dgm:pt modelId="{48C0E2F2-FBCF-4583-89D6-75FB742E7144}" type="parTrans" cxnId="{A4C86B85-D1A9-4903-9F89-7F36C191B407}">
      <dgm:prSet/>
      <dgm:spPr/>
      <dgm:t>
        <a:bodyPr/>
        <a:lstStyle/>
        <a:p>
          <a:endParaRPr lang="en-US"/>
        </a:p>
      </dgm:t>
    </dgm:pt>
    <dgm:pt modelId="{E3E7CC18-9F01-49EF-8BD0-1D4BFCE6785B}" type="sibTrans" cxnId="{A4C86B85-D1A9-4903-9F89-7F36C191B407}">
      <dgm:prSet/>
      <dgm:spPr/>
      <dgm:t>
        <a:bodyPr/>
        <a:lstStyle/>
        <a:p>
          <a:endParaRPr lang="en-US"/>
        </a:p>
      </dgm:t>
    </dgm:pt>
    <dgm:pt modelId="{CC76F122-0D3E-4051-BDAD-047973FAD4BF}">
      <dgm:prSet/>
      <dgm:spPr/>
      <dgm:t>
        <a:bodyPr/>
        <a:lstStyle/>
        <a:p>
          <a:r>
            <a:rPr lang="it-IT"/>
            <a:t>Quando leggere il messaggio di errore dei vari input che compongono il form </a:t>
          </a:r>
          <a:r>
            <a:rPr lang="it-IT" i="1"/>
            <a:t>(inline error message)</a:t>
          </a:r>
          <a:endParaRPr lang="en-US"/>
        </a:p>
      </dgm:t>
    </dgm:pt>
    <dgm:pt modelId="{76B925D2-27D9-4880-8F36-C9F262F7DB2A}" type="parTrans" cxnId="{778DCD89-CE3D-4810-97CF-CB5F7AF0413B}">
      <dgm:prSet/>
      <dgm:spPr/>
      <dgm:t>
        <a:bodyPr/>
        <a:lstStyle/>
        <a:p>
          <a:endParaRPr lang="en-US"/>
        </a:p>
      </dgm:t>
    </dgm:pt>
    <dgm:pt modelId="{B1A69044-8F68-438B-BE1C-279E5BBAC86A}" type="sibTrans" cxnId="{778DCD89-CE3D-4810-97CF-CB5F7AF0413B}">
      <dgm:prSet/>
      <dgm:spPr/>
      <dgm:t>
        <a:bodyPr/>
        <a:lstStyle/>
        <a:p>
          <a:endParaRPr lang="en-US"/>
        </a:p>
      </dgm:t>
    </dgm:pt>
    <dgm:pt modelId="{E2EEEF88-5C57-44C3-B034-A399D114CB33}">
      <dgm:prSet/>
      <dgm:spPr/>
      <dgm:t>
        <a:bodyPr/>
        <a:lstStyle/>
        <a:p>
          <a:r>
            <a:rPr lang="it-IT"/>
            <a:t>Quando è più sensato invece </a:t>
          </a:r>
          <a:r>
            <a:rPr lang="it-IT" i="1"/>
            <a:t>far leggere</a:t>
          </a:r>
          <a:r>
            <a:rPr lang="it-IT"/>
            <a:t> un riassunto dei messaggi di errore e delegare all’utente la navigazione per scoprire gli input non validi</a:t>
          </a:r>
          <a:endParaRPr lang="en-US"/>
        </a:p>
      </dgm:t>
    </dgm:pt>
    <dgm:pt modelId="{F7AA0065-2598-4230-9CE5-B5E02B4A4B45}" type="parTrans" cxnId="{9415F82A-E57B-44FD-BAD7-654EC051D3AF}">
      <dgm:prSet/>
      <dgm:spPr/>
      <dgm:t>
        <a:bodyPr/>
        <a:lstStyle/>
        <a:p>
          <a:endParaRPr lang="en-US"/>
        </a:p>
      </dgm:t>
    </dgm:pt>
    <dgm:pt modelId="{4FC8E99C-6FDA-44D1-BAE7-9DC69746AD95}" type="sibTrans" cxnId="{9415F82A-E57B-44FD-BAD7-654EC051D3AF}">
      <dgm:prSet/>
      <dgm:spPr/>
      <dgm:t>
        <a:bodyPr/>
        <a:lstStyle/>
        <a:p>
          <a:endParaRPr lang="en-US"/>
        </a:p>
      </dgm:t>
    </dgm:pt>
    <dgm:pt modelId="{2251BB7B-F3A1-40DE-B488-1630A962DF67}">
      <dgm:prSet/>
      <dgm:spPr/>
      <dgm:t>
        <a:bodyPr/>
        <a:lstStyle/>
        <a:p>
          <a:r>
            <a:rPr lang="it-IT"/>
            <a:t>Analisi dei seguenti </a:t>
          </a:r>
          <a:r>
            <a:rPr lang="it-IT" i="1"/>
            <a:t>aria-</a:t>
          </a:r>
          <a:r>
            <a:rPr lang="it-IT" i="1" err="1"/>
            <a:t>attributes</a:t>
          </a:r>
          <a:r>
            <a:rPr lang="it-IT" i="1"/>
            <a:t>:</a:t>
          </a:r>
          <a:endParaRPr lang="en-US"/>
        </a:p>
      </dgm:t>
    </dgm:pt>
    <dgm:pt modelId="{5A099E3D-28B1-4340-B384-DCE8DDDBD9B4}" type="parTrans" cxnId="{6AEEAB45-BA65-4F85-84A8-4C354724C9A5}">
      <dgm:prSet/>
      <dgm:spPr/>
      <dgm:t>
        <a:bodyPr/>
        <a:lstStyle/>
        <a:p>
          <a:endParaRPr lang="en-US"/>
        </a:p>
      </dgm:t>
    </dgm:pt>
    <dgm:pt modelId="{B98765A8-5F64-433C-B73C-204405364923}" type="sibTrans" cxnId="{6AEEAB45-BA65-4F85-84A8-4C354724C9A5}">
      <dgm:prSet/>
      <dgm:spPr/>
      <dgm:t>
        <a:bodyPr/>
        <a:lstStyle/>
        <a:p>
          <a:endParaRPr lang="en-US"/>
        </a:p>
      </dgm:t>
    </dgm:pt>
    <dgm:pt modelId="{C9BD2685-5F1B-490C-ACED-138276E15519}">
      <dgm:prSet/>
      <dgm:spPr/>
      <dgm:t>
        <a:bodyPr/>
        <a:lstStyle/>
        <a:p>
          <a:r>
            <a:rPr lang="it-IT" i="1"/>
            <a:t>aria-live</a:t>
          </a:r>
          <a:endParaRPr lang="en-US"/>
        </a:p>
      </dgm:t>
    </dgm:pt>
    <dgm:pt modelId="{87B8FDBA-FA6F-4E77-AF39-0318D2A85900}" type="parTrans" cxnId="{8473EA57-3780-4051-B3D1-91A84C6453B2}">
      <dgm:prSet/>
      <dgm:spPr/>
      <dgm:t>
        <a:bodyPr/>
        <a:lstStyle/>
        <a:p>
          <a:endParaRPr lang="en-US"/>
        </a:p>
      </dgm:t>
    </dgm:pt>
    <dgm:pt modelId="{A60047C5-C462-4BF2-AEDD-1DF54D3AA56C}" type="sibTrans" cxnId="{8473EA57-3780-4051-B3D1-91A84C6453B2}">
      <dgm:prSet/>
      <dgm:spPr/>
      <dgm:t>
        <a:bodyPr/>
        <a:lstStyle/>
        <a:p>
          <a:endParaRPr lang="en-US"/>
        </a:p>
      </dgm:t>
    </dgm:pt>
    <dgm:pt modelId="{F6180C25-E455-4A94-B64F-A80EA5CF7D97}">
      <dgm:prSet/>
      <dgm:spPr/>
      <dgm:t>
        <a:bodyPr/>
        <a:lstStyle/>
        <a:p>
          <a:r>
            <a:rPr lang="it-IT" i="1"/>
            <a:t>aria-required</a:t>
          </a:r>
          <a:endParaRPr lang="en-US"/>
        </a:p>
      </dgm:t>
    </dgm:pt>
    <dgm:pt modelId="{FED47468-8841-4B9D-B109-B2DDBB45FA10}" type="parTrans" cxnId="{FE84BDED-91FC-414C-BC82-7FAB99941BE5}">
      <dgm:prSet/>
      <dgm:spPr/>
      <dgm:t>
        <a:bodyPr/>
        <a:lstStyle/>
        <a:p>
          <a:endParaRPr lang="en-US"/>
        </a:p>
      </dgm:t>
    </dgm:pt>
    <dgm:pt modelId="{ED838DC0-B072-48D7-A551-81C9B5B048CC}" type="sibTrans" cxnId="{FE84BDED-91FC-414C-BC82-7FAB99941BE5}">
      <dgm:prSet/>
      <dgm:spPr/>
      <dgm:t>
        <a:bodyPr/>
        <a:lstStyle/>
        <a:p>
          <a:endParaRPr lang="en-US"/>
        </a:p>
      </dgm:t>
    </dgm:pt>
    <dgm:pt modelId="{305586AA-9B64-49BC-A231-D0057CF4EA2C}">
      <dgm:prSet/>
      <dgm:spPr/>
      <dgm:t>
        <a:bodyPr/>
        <a:lstStyle/>
        <a:p>
          <a:r>
            <a:rPr lang="it-IT" i="1" dirty="0"/>
            <a:t>aria-</a:t>
          </a:r>
          <a:r>
            <a:rPr lang="it-IT" i="1" dirty="0" err="1"/>
            <a:t>invalid</a:t>
          </a:r>
          <a:endParaRPr lang="en-US" dirty="0"/>
        </a:p>
      </dgm:t>
    </dgm:pt>
    <dgm:pt modelId="{65F25AEE-F1EE-4A65-96B4-CCF7EC804976}" type="parTrans" cxnId="{352275E1-4CCB-4679-A8C5-F07DEC4F0FF9}">
      <dgm:prSet/>
      <dgm:spPr/>
      <dgm:t>
        <a:bodyPr/>
        <a:lstStyle/>
        <a:p>
          <a:endParaRPr lang="en-US"/>
        </a:p>
      </dgm:t>
    </dgm:pt>
    <dgm:pt modelId="{E29DB6D0-3A88-466E-B757-2AA0E6A7642C}" type="sibTrans" cxnId="{352275E1-4CCB-4679-A8C5-F07DEC4F0FF9}">
      <dgm:prSet/>
      <dgm:spPr/>
      <dgm:t>
        <a:bodyPr/>
        <a:lstStyle/>
        <a:p>
          <a:endParaRPr lang="en-US"/>
        </a:p>
      </dgm:t>
    </dgm:pt>
    <dgm:pt modelId="{31D7FE19-F06F-47B4-AF09-86978BE73389}">
      <dgm:prSet/>
      <dgm:spPr/>
      <dgm:t>
        <a:bodyPr/>
        <a:lstStyle/>
        <a:p>
          <a:r>
            <a:rPr lang="it-IT" i="1" dirty="0"/>
            <a:t>aria-</a:t>
          </a:r>
          <a:r>
            <a:rPr lang="it-IT" i="1" dirty="0" err="1"/>
            <a:t>describedby</a:t>
          </a:r>
          <a:r>
            <a:rPr lang="it-IT" i="1" dirty="0"/>
            <a:t> 			</a:t>
          </a:r>
          <a:endParaRPr lang="en-US" dirty="0"/>
        </a:p>
      </dgm:t>
    </dgm:pt>
    <dgm:pt modelId="{9374C274-0C9D-4F13-9458-5E9187E47328}" type="parTrans" cxnId="{7CB054F0-EEAE-42E5-82B3-B20C8D1EFE11}">
      <dgm:prSet/>
      <dgm:spPr/>
      <dgm:t>
        <a:bodyPr/>
        <a:lstStyle/>
        <a:p>
          <a:endParaRPr lang="en-US"/>
        </a:p>
      </dgm:t>
    </dgm:pt>
    <dgm:pt modelId="{DAE9B2B5-D012-4EBB-BE4B-121F31629768}" type="sibTrans" cxnId="{7CB054F0-EEAE-42E5-82B3-B20C8D1EFE11}">
      <dgm:prSet/>
      <dgm:spPr/>
      <dgm:t>
        <a:bodyPr/>
        <a:lstStyle/>
        <a:p>
          <a:endParaRPr lang="en-US"/>
        </a:p>
      </dgm:t>
    </dgm:pt>
    <dgm:pt modelId="{D98D417A-43CC-4382-9F51-0A85FFBF4652}" type="pres">
      <dgm:prSet presAssocID="{3666D4F0-8DC2-4479-8ADB-A8CEFB45329D}" presName="Name0" presStyleCnt="0">
        <dgm:presLayoutVars>
          <dgm:dir/>
          <dgm:animLvl val="lvl"/>
          <dgm:resizeHandles val="exact"/>
        </dgm:presLayoutVars>
      </dgm:prSet>
      <dgm:spPr/>
    </dgm:pt>
    <dgm:pt modelId="{35C72D18-125D-4074-8E7F-6286BD6A039B}" type="pres">
      <dgm:prSet presAssocID="{1A9F1A1E-9674-4BEA-95C7-9677451AEC85}" presName="linNode" presStyleCnt="0"/>
      <dgm:spPr/>
    </dgm:pt>
    <dgm:pt modelId="{45845CC7-EE96-4E42-98A2-3C6F9A7255DD}" type="pres">
      <dgm:prSet presAssocID="{1A9F1A1E-9674-4BEA-95C7-9677451AEC8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2BEE912-B79B-4845-B78F-9583154BA861}" type="pres">
      <dgm:prSet presAssocID="{1A9F1A1E-9674-4BEA-95C7-9677451AEC85}" presName="descendantText" presStyleLbl="alignAccFollowNode1" presStyleIdx="0" presStyleCnt="3">
        <dgm:presLayoutVars>
          <dgm:bulletEnabled val="1"/>
        </dgm:presLayoutVars>
      </dgm:prSet>
      <dgm:spPr/>
    </dgm:pt>
    <dgm:pt modelId="{3562B710-1A4F-4F4B-97DB-0CFCBC155525}" type="pres">
      <dgm:prSet presAssocID="{2BE88D97-521F-4D1D-B189-6545536B725B}" presName="sp" presStyleCnt="0"/>
      <dgm:spPr/>
    </dgm:pt>
    <dgm:pt modelId="{DC2AF611-E7AD-4AE8-BB3C-F25C3889CC28}" type="pres">
      <dgm:prSet presAssocID="{2A3824D5-5C97-48CC-939F-FC9FA1A30588}" presName="linNode" presStyleCnt="0"/>
      <dgm:spPr/>
    </dgm:pt>
    <dgm:pt modelId="{C6F6E212-27FA-40A0-97F2-3CB4D21CE701}" type="pres">
      <dgm:prSet presAssocID="{2A3824D5-5C97-48CC-939F-FC9FA1A3058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EA0DBBF-A27D-4953-9503-B97DEEFB49C2}" type="pres">
      <dgm:prSet presAssocID="{2A3824D5-5C97-48CC-939F-FC9FA1A30588}" presName="descendantText" presStyleLbl="alignAccFollowNode1" presStyleIdx="1" presStyleCnt="3">
        <dgm:presLayoutVars>
          <dgm:bulletEnabled val="1"/>
        </dgm:presLayoutVars>
      </dgm:prSet>
      <dgm:spPr/>
    </dgm:pt>
    <dgm:pt modelId="{67C8B359-B601-4B77-865C-9B755E3EDD48}" type="pres">
      <dgm:prSet presAssocID="{E3E7CC18-9F01-49EF-8BD0-1D4BFCE6785B}" presName="sp" presStyleCnt="0"/>
      <dgm:spPr/>
    </dgm:pt>
    <dgm:pt modelId="{20C1481D-6610-445D-A6DE-ECCDD4915426}" type="pres">
      <dgm:prSet presAssocID="{2251BB7B-F3A1-40DE-B488-1630A962DF67}" presName="linNode" presStyleCnt="0"/>
      <dgm:spPr/>
    </dgm:pt>
    <dgm:pt modelId="{D9ABDA61-2FED-43D6-B1CE-4A4D8754C212}" type="pres">
      <dgm:prSet presAssocID="{2251BB7B-F3A1-40DE-B488-1630A962DF6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E5454EF-9CEF-469D-AEEA-799776C18915}" type="pres">
      <dgm:prSet presAssocID="{2251BB7B-F3A1-40DE-B488-1630A962DF6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6307D03-9C4C-4B7A-AA1D-D64B27DCE484}" type="presOf" srcId="{E2EEEF88-5C57-44C3-B034-A399D114CB33}" destId="{0EA0DBBF-A27D-4953-9503-B97DEEFB49C2}" srcOrd="0" destOrd="1" presId="urn:microsoft.com/office/officeart/2005/8/layout/vList5"/>
    <dgm:cxn modelId="{EAE39A14-C86A-45B5-9006-B8E5F5538936}" type="presOf" srcId="{305586AA-9B64-49BC-A231-D0057CF4EA2C}" destId="{1E5454EF-9CEF-469D-AEEA-799776C18915}" srcOrd="0" destOrd="2" presId="urn:microsoft.com/office/officeart/2005/8/layout/vList5"/>
    <dgm:cxn modelId="{88ABEC28-DD69-4D63-83D5-62526B4BFF3C}" type="presOf" srcId="{3666D4F0-8DC2-4479-8ADB-A8CEFB45329D}" destId="{D98D417A-43CC-4382-9F51-0A85FFBF4652}" srcOrd="0" destOrd="0" presId="urn:microsoft.com/office/officeart/2005/8/layout/vList5"/>
    <dgm:cxn modelId="{9415F82A-E57B-44FD-BAD7-654EC051D3AF}" srcId="{2A3824D5-5C97-48CC-939F-FC9FA1A30588}" destId="{E2EEEF88-5C57-44C3-B034-A399D114CB33}" srcOrd="1" destOrd="0" parTransId="{F7AA0065-2598-4230-9CE5-B5E02B4A4B45}" sibTransId="{4FC8E99C-6FDA-44D1-BAE7-9DC69746AD95}"/>
    <dgm:cxn modelId="{FA11703A-4FCC-4F7B-BA5A-58FCC0BD1B5A}" type="presOf" srcId="{1935E2C9-D779-43D6-A305-9492938D0D71}" destId="{E2BEE912-B79B-4845-B78F-9583154BA861}" srcOrd="0" destOrd="0" presId="urn:microsoft.com/office/officeart/2005/8/layout/vList5"/>
    <dgm:cxn modelId="{6AEEAB45-BA65-4F85-84A8-4C354724C9A5}" srcId="{3666D4F0-8DC2-4479-8ADB-A8CEFB45329D}" destId="{2251BB7B-F3A1-40DE-B488-1630A962DF67}" srcOrd="2" destOrd="0" parTransId="{5A099E3D-28B1-4340-B384-DCE8DDDBD9B4}" sibTransId="{B98765A8-5F64-433C-B73C-204405364923}"/>
    <dgm:cxn modelId="{057A5A76-5E51-42EE-8B9D-96F646927759}" type="presOf" srcId="{F6180C25-E455-4A94-B64F-A80EA5CF7D97}" destId="{1E5454EF-9CEF-469D-AEEA-799776C18915}" srcOrd="0" destOrd="1" presId="urn:microsoft.com/office/officeart/2005/8/layout/vList5"/>
    <dgm:cxn modelId="{8473EA57-3780-4051-B3D1-91A84C6453B2}" srcId="{2251BB7B-F3A1-40DE-B488-1630A962DF67}" destId="{C9BD2685-5F1B-490C-ACED-138276E15519}" srcOrd="0" destOrd="0" parTransId="{87B8FDBA-FA6F-4E77-AF39-0318D2A85900}" sibTransId="{A60047C5-C462-4BF2-AEDD-1DF54D3AA56C}"/>
    <dgm:cxn modelId="{62249358-CDF6-4165-9CD4-81FE5CD9608D}" type="presOf" srcId="{1A9F1A1E-9674-4BEA-95C7-9677451AEC85}" destId="{45845CC7-EE96-4E42-98A2-3C6F9A7255DD}" srcOrd="0" destOrd="0" presId="urn:microsoft.com/office/officeart/2005/8/layout/vList5"/>
    <dgm:cxn modelId="{CB5F0A7C-E5D8-450A-BA88-EA2FCC81EA33}" srcId="{1A9F1A1E-9674-4BEA-95C7-9677451AEC85}" destId="{1935E2C9-D779-43D6-A305-9492938D0D71}" srcOrd="0" destOrd="0" parTransId="{6A1813A9-27A1-4FA3-B946-C9883F5314D9}" sibTransId="{6976FFCD-68AA-478E-88F7-12034AB4041A}"/>
    <dgm:cxn modelId="{C947117E-227C-431E-9D4A-29DB5025D73D}" srcId="{3666D4F0-8DC2-4479-8ADB-A8CEFB45329D}" destId="{1A9F1A1E-9674-4BEA-95C7-9677451AEC85}" srcOrd="0" destOrd="0" parTransId="{79BBDB4E-A381-446F-96CA-FDBEB331433C}" sibTransId="{2BE88D97-521F-4D1D-B189-6545536B725B}"/>
    <dgm:cxn modelId="{F53C2B81-78B6-44A0-AF84-3914AAA2564C}" type="presOf" srcId="{2A3824D5-5C97-48CC-939F-FC9FA1A30588}" destId="{C6F6E212-27FA-40A0-97F2-3CB4D21CE701}" srcOrd="0" destOrd="0" presId="urn:microsoft.com/office/officeart/2005/8/layout/vList5"/>
    <dgm:cxn modelId="{A4C86B85-D1A9-4903-9F89-7F36C191B407}" srcId="{3666D4F0-8DC2-4479-8ADB-A8CEFB45329D}" destId="{2A3824D5-5C97-48CC-939F-FC9FA1A30588}" srcOrd="1" destOrd="0" parTransId="{48C0E2F2-FBCF-4583-89D6-75FB742E7144}" sibTransId="{E3E7CC18-9F01-49EF-8BD0-1D4BFCE6785B}"/>
    <dgm:cxn modelId="{778DCD89-CE3D-4810-97CF-CB5F7AF0413B}" srcId="{2A3824D5-5C97-48CC-939F-FC9FA1A30588}" destId="{CC76F122-0D3E-4051-BDAD-047973FAD4BF}" srcOrd="0" destOrd="0" parTransId="{76B925D2-27D9-4880-8F36-C9F262F7DB2A}" sibTransId="{B1A69044-8F68-438B-BE1C-279E5BBAC86A}"/>
    <dgm:cxn modelId="{8EB092C7-9F7F-4946-B398-774CD02C38DD}" type="presOf" srcId="{31D7FE19-F06F-47B4-AF09-86978BE73389}" destId="{1E5454EF-9CEF-469D-AEEA-799776C18915}" srcOrd="0" destOrd="3" presId="urn:microsoft.com/office/officeart/2005/8/layout/vList5"/>
    <dgm:cxn modelId="{726EB6CA-D776-42D0-A345-7F21F5673D9A}" type="presOf" srcId="{CC76F122-0D3E-4051-BDAD-047973FAD4BF}" destId="{0EA0DBBF-A27D-4953-9503-B97DEEFB49C2}" srcOrd="0" destOrd="0" presId="urn:microsoft.com/office/officeart/2005/8/layout/vList5"/>
    <dgm:cxn modelId="{352275E1-4CCB-4679-A8C5-F07DEC4F0FF9}" srcId="{2251BB7B-F3A1-40DE-B488-1630A962DF67}" destId="{305586AA-9B64-49BC-A231-D0057CF4EA2C}" srcOrd="2" destOrd="0" parTransId="{65F25AEE-F1EE-4A65-96B4-CCF7EC804976}" sibTransId="{E29DB6D0-3A88-466E-B757-2AA0E6A7642C}"/>
    <dgm:cxn modelId="{FE7C79E7-16FE-4A7A-846D-5DB9F342323A}" type="presOf" srcId="{C9BD2685-5F1B-490C-ACED-138276E15519}" destId="{1E5454EF-9CEF-469D-AEEA-799776C18915}" srcOrd="0" destOrd="0" presId="urn:microsoft.com/office/officeart/2005/8/layout/vList5"/>
    <dgm:cxn modelId="{FE84BDED-91FC-414C-BC82-7FAB99941BE5}" srcId="{2251BB7B-F3A1-40DE-B488-1630A962DF67}" destId="{F6180C25-E455-4A94-B64F-A80EA5CF7D97}" srcOrd="1" destOrd="0" parTransId="{FED47468-8841-4B9D-B109-B2DDBB45FA10}" sibTransId="{ED838DC0-B072-48D7-A551-81C9B5B048CC}"/>
    <dgm:cxn modelId="{7CB054F0-EEAE-42E5-82B3-B20C8D1EFE11}" srcId="{2251BB7B-F3A1-40DE-B488-1630A962DF67}" destId="{31D7FE19-F06F-47B4-AF09-86978BE73389}" srcOrd="3" destOrd="0" parTransId="{9374C274-0C9D-4F13-9458-5E9187E47328}" sibTransId="{DAE9B2B5-D012-4EBB-BE4B-121F31629768}"/>
    <dgm:cxn modelId="{69933AF7-FA17-4D35-B6A5-B33B6EBFDE42}" type="presOf" srcId="{2251BB7B-F3A1-40DE-B488-1630A962DF67}" destId="{D9ABDA61-2FED-43D6-B1CE-4A4D8754C212}" srcOrd="0" destOrd="0" presId="urn:microsoft.com/office/officeart/2005/8/layout/vList5"/>
    <dgm:cxn modelId="{09E7C053-677F-440D-A355-3796AC3022A9}" type="presParOf" srcId="{D98D417A-43CC-4382-9F51-0A85FFBF4652}" destId="{35C72D18-125D-4074-8E7F-6286BD6A039B}" srcOrd="0" destOrd="0" presId="urn:microsoft.com/office/officeart/2005/8/layout/vList5"/>
    <dgm:cxn modelId="{D95F959A-CE12-47EB-A550-69D4DA25B287}" type="presParOf" srcId="{35C72D18-125D-4074-8E7F-6286BD6A039B}" destId="{45845CC7-EE96-4E42-98A2-3C6F9A7255DD}" srcOrd="0" destOrd="0" presId="urn:microsoft.com/office/officeart/2005/8/layout/vList5"/>
    <dgm:cxn modelId="{FCC7C20F-B46E-4ADE-AB9F-FD46E04E52BE}" type="presParOf" srcId="{35C72D18-125D-4074-8E7F-6286BD6A039B}" destId="{E2BEE912-B79B-4845-B78F-9583154BA861}" srcOrd="1" destOrd="0" presId="urn:microsoft.com/office/officeart/2005/8/layout/vList5"/>
    <dgm:cxn modelId="{6738CE63-CAD3-4B6F-9116-2167902510BB}" type="presParOf" srcId="{D98D417A-43CC-4382-9F51-0A85FFBF4652}" destId="{3562B710-1A4F-4F4B-97DB-0CFCBC155525}" srcOrd="1" destOrd="0" presId="urn:microsoft.com/office/officeart/2005/8/layout/vList5"/>
    <dgm:cxn modelId="{539FA14B-D451-4BBE-B1EB-17F3CCE0F0A0}" type="presParOf" srcId="{D98D417A-43CC-4382-9F51-0A85FFBF4652}" destId="{DC2AF611-E7AD-4AE8-BB3C-F25C3889CC28}" srcOrd="2" destOrd="0" presId="urn:microsoft.com/office/officeart/2005/8/layout/vList5"/>
    <dgm:cxn modelId="{207336FD-EB25-4252-AE0A-ED71F3C69966}" type="presParOf" srcId="{DC2AF611-E7AD-4AE8-BB3C-F25C3889CC28}" destId="{C6F6E212-27FA-40A0-97F2-3CB4D21CE701}" srcOrd="0" destOrd="0" presId="urn:microsoft.com/office/officeart/2005/8/layout/vList5"/>
    <dgm:cxn modelId="{45E8442E-D0DB-4BDD-B083-6B9EFC0C2B15}" type="presParOf" srcId="{DC2AF611-E7AD-4AE8-BB3C-F25C3889CC28}" destId="{0EA0DBBF-A27D-4953-9503-B97DEEFB49C2}" srcOrd="1" destOrd="0" presId="urn:microsoft.com/office/officeart/2005/8/layout/vList5"/>
    <dgm:cxn modelId="{E014D53E-AE92-4246-8297-983644E43D9B}" type="presParOf" srcId="{D98D417A-43CC-4382-9F51-0A85FFBF4652}" destId="{67C8B359-B601-4B77-865C-9B755E3EDD48}" srcOrd="3" destOrd="0" presId="urn:microsoft.com/office/officeart/2005/8/layout/vList5"/>
    <dgm:cxn modelId="{1813A456-4209-43AC-B773-906F8A11496A}" type="presParOf" srcId="{D98D417A-43CC-4382-9F51-0A85FFBF4652}" destId="{20C1481D-6610-445D-A6DE-ECCDD4915426}" srcOrd="4" destOrd="0" presId="urn:microsoft.com/office/officeart/2005/8/layout/vList5"/>
    <dgm:cxn modelId="{64930B2C-ACE7-4E24-9210-6C6015C1C4BE}" type="presParOf" srcId="{20C1481D-6610-445D-A6DE-ECCDD4915426}" destId="{D9ABDA61-2FED-43D6-B1CE-4A4D8754C212}" srcOrd="0" destOrd="0" presId="urn:microsoft.com/office/officeart/2005/8/layout/vList5"/>
    <dgm:cxn modelId="{5CEF27A6-7A63-4319-BDCF-4426C1879B54}" type="presParOf" srcId="{20C1481D-6610-445D-A6DE-ECCDD4915426}" destId="{1E5454EF-9CEF-469D-AEEA-799776C1891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C611C-92AD-4BDA-997E-03E9BDFB99C2}">
      <dsp:nvSpPr>
        <dsp:cNvPr id="0" name=""/>
        <dsp:cNvSpPr/>
      </dsp:nvSpPr>
      <dsp:spPr>
        <a:xfrm>
          <a:off x="0" y="200970"/>
          <a:ext cx="9720072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Ragioniamo su una possibile implementazione con </a:t>
          </a:r>
          <a:r>
            <a:rPr lang="it-IT" sz="3100" kern="1200" dirty="0" err="1"/>
            <a:t>vanilla</a:t>
          </a:r>
          <a:r>
            <a:rPr lang="it-IT" sz="3100" kern="1200" dirty="0"/>
            <a:t> JS</a:t>
          </a:r>
          <a:endParaRPr lang="en-US" sz="3100" kern="1200" dirty="0"/>
        </a:p>
      </dsp:txBody>
      <dsp:txXfrm>
        <a:off x="34526" y="235496"/>
        <a:ext cx="9651020" cy="638212"/>
      </dsp:txXfrm>
    </dsp:sp>
    <dsp:sp modelId="{69FAA52D-3416-46B2-877C-F724A0D514A7}">
      <dsp:nvSpPr>
        <dsp:cNvPr id="0" name=""/>
        <dsp:cNvSpPr/>
      </dsp:nvSpPr>
      <dsp:spPr>
        <a:xfrm>
          <a:off x="0" y="997515"/>
          <a:ext cx="9720072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I passi da seguire sono i seguenti</a:t>
          </a:r>
          <a:endParaRPr lang="en-US" sz="3100" kern="1200" dirty="0"/>
        </a:p>
      </dsp:txBody>
      <dsp:txXfrm>
        <a:off x="34526" y="1032041"/>
        <a:ext cx="9651020" cy="638212"/>
      </dsp:txXfrm>
    </dsp:sp>
    <dsp:sp modelId="{13CE804E-90EE-4C23-AA04-EB70963A3736}">
      <dsp:nvSpPr>
        <dsp:cNvPr id="0" name=""/>
        <dsp:cNvSpPr/>
      </dsp:nvSpPr>
      <dsp:spPr>
        <a:xfrm>
          <a:off x="0" y="1704780"/>
          <a:ext cx="9720072" cy="211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 dirty="0"/>
            <a:t>Seleziono l’ &lt;input/&gt; </a:t>
          </a:r>
          <a:r>
            <a:rPr lang="it-IT" sz="2400" i="1" kern="1200" dirty="0"/>
            <a:t>nome </a:t>
          </a:r>
          <a:r>
            <a:rPr lang="it-IT" sz="2400" i="0" kern="1200" dirty="0"/>
            <a:t>(user-input-name)</a:t>
          </a:r>
          <a:endParaRPr lang="en-US" sz="2400" i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Seleziono l’elemento che contiene il nome dell’utente (user-name)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Inserisco un </a:t>
          </a:r>
          <a:r>
            <a:rPr lang="it-IT" sz="2400" i="1" kern="1200"/>
            <a:t>event </a:t>
          </a:r>
          <a:r>
            <a:rPr lang="it-IT" sz="2400" i="1" kern="1200" err="1"/>
            <a:t>listener</a:t>
          </a:r>
          <a:r>
            <a:rPr lang="it-IT" sz="2400" kern="1200"/>
            <a:t> per l’evento </a:t>
          </a:r>
          <a:r>
            <a:rPr lang="it-IT" sz="2400" i="1" kern="1200"/>
            <a:t>input</a:t>
          </a:r>
          <a:r>
            <a:rPr lang="it-IT" sz="2400" kern="1200"/>
            <a:t> che si attiva ogni volta che si scrive su un elemento HTML input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 dirty="0"/>
            <a:t>Come </a:t>
          </a:r>
          <a:r>
            <a:rPr lang="it-IT" sz="2400" i="1" kern="1200" dirty="0"/>
            <a:t>event handler</a:t>
          </a:r>
          <a:r>
            <a:rPr lang="it-IT" sz="2400" kern="1200" dirty="0"/>
            <a:t> di tale evento inserisco una funzione che al cambio del campo </a:t>
          </a:r>
          <a:r>
            <a:rPr lang="it-IT" sz="2400" i="1" kern="1200" dirty="0"/>
            <a:t>nome, </a:t>
          </a:r>
          <a:r>
            <a:rPr lang="it-IT" sz="2400" kern="1200" dirty="0"/>
            <a:t>va a modificare l</a:t>
          </a:r>
          <a:r>
            <a:rPr lang="en-GB" sz="2400" kern="1200" dirty="0"/>
            <a:t>’</a:t>
          </a:r>
          <a:r>
            <a:rPr lang="en-GB" sz="2400" i="1" kern="1200" dirty="0" err="1"/>
            <a:t>innerHTML</a:t>
          </a:r>
          <a:r>
            <a:rPr lang="en-GB" sz="2400" i="1" kern="1200" dirty="0"/>
            <a:t> </a:t>
          </a:r>
          <a:r>
            <a:rPr lang="en-GB" sz="2400" kern="1200" dirty="0" err="1"/>
            <a:t>dell’elemento</a:t>
          </a:r>
          <a:r>
            <a:rPr lang="en-GB" sz="2400" kern="1200" dirty="0"/>
            <a:t> </a:t>
          </a:r>
          <a:r>
            <a:rPr lang="it-IT" sz="2400" kern="1200" dirty="0"/>
            <a:t>user-name</a:t>
          </a:r>
          <a:endParaRPr lang="en-US" sz="2400" kern="1200" dirty="0"/>
        </a:p>
      </dsp:txBody>
      <dsp:txXfrm>
        <a:off x="0" y="1704780"/>
        <a:ext cx="9720072" cy="211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EF333-9EC7-46A4-9AFB-EAB7BFC02AAD}">
      <dsp:nvSpPr>
        <dsp:cNvPr id="0" name=""/>
        <dsp:cNvSpPr/>
      </dsp:nvSpPr>
      <dsp:spPr>
        <a:xfrm>
          <a:off x="0" y="0"/>
          <a:ext cx="9230216" cy="709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Pro</a:t>
          </a:r>
          <a:endParaRPr lang="it-IT" sz="3100" kern="1200" dirty="0"/>
        </a:p>
      </dsp:txBody>
      <dsp:txXfrm>
        <a:off x="34637" y="34637"/>
        <a:ext cx="9160942" cy="640261"/>
      </dsp:txXfrm>
    </dsp:sp>
    <dsp:sp modelId="{B6949FAD-F952-4825-8466-7E5602DED6FF}">
      <dsp:nvSpPr>
        <dsp:cNvPr id="0" name=""/>
        <dsp:cNvSpPr/>
      </dsp:nvSpPr>
      <dsp:spPr>
        <a:xfrm>
          <a:off x="0" y="894053"/>
          <a:ext cx="9230216" cy="1622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05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 dirty="0"/>
            <a:t>Non abbiamo bisogno di utilizzare i selettori per lavorare con gli elementi in quanto possiamo </a:t>
          </a:r>
          <a:r>
            <a:rPr lang="it-IT" sz="2000" b="1" kern="1200" dirty="0"/>
            <a:t>gestire</a:t>
          </a:r>
          <a:r>
            <a:rPr lang="it-IT" sz="2000" kern="1200" dirty="0"/>
            <a:t> gli </a:t>
          </a:r>
          <a:r>
            <a:rPr lang="it-IT" sz="2000" b="1" kern="1200" dirty="0"/>
            <a:t>eventi</a:t>
          </a:r>
          <a:r>
            <a:rPr lang="it-IT" sz="2000" kern="1200" dirty="0"/>
            <a:t> e </a:t>
          </a:r>
          <a:r>
            <a:rPr lang="it-IT" sz="2000" b="1" kern="1200" dirty="0"/>
            <a:t>applicare</a:t>
          </a:r>
          <a:r>
            <a:rPr lang="it-IT" sz="2000" kern="1200" dirty="0"/>
            <a:t> il </a:t>
          </a:r>
          <a:r>
            <a:rPr lang="it-IT" sz="2000" b="1" kern="1200" dirty="0"/>
            <a:t>valore</a:t>
          </a:r>
          <a:r>
            <a:rPr lang="it-IT" sz="2000" kern="1200" dirty="0"/>
            <a:t> di una variabile grazie alle </a:t>
          </a:r>
          <a:r>
            <a:rPr lang="it-IT" sz="2000" i="1" kern="1200" dirty="0"/>
            <a:t>direttive</a:t>
          </a:r>
          <a:r>
            <a:rPr lang="it-IT" sz="2000" kern="1200" dirty="0"/>
            <a:t> di </a:t>
          </a:r>
          <a:r>
            <a:rPr lang="it-IT" sz="2000" b="1" kern="1200" dirty="0" err="1"/>
            <a:t>Vue</a:t>
          </a:r>
          <a:endParaRPr lang="it-IT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 dirty="0"/>
            <a:t>Possiamo </a:t>
          </a:r>
          <a:r>
            <a:rPr lang="it-IT" sz="2000" u="sng" kern="1200" dirty="0"/>
            <a:t>creare una componente riutilizzabile</a:t>
          </a:r>
          <a:r>
            <a:rPr lang="it-IT" sz="2000" kern="1200" dirty="0"/>
            <a:t> in cui c’è del codice JS, CSS e HTML inerente </a:t>
          </a:r>
          <a:r>
            <a:rPr lang="it-IT" sz="2000" b="1" i="1" kern="1200" dirty="0"/>
            <a:t>esclusivamente</a:t>
          </a:r>
          <a:r>
            <a:rPr lang="it-IT" sz="2000" kern="1200" dirty="0"/>
            <a:t> alla componente</a:t>
          </a:r>
          <a:br>
            <a:rPr lang="it-IT" sz="2000" kern="1200" dirty="0"/>
          </a:br>
          <a:endParaRPr lang="it-IT" sz="2000" kern="1200" dirty="0"/>
        </a:p>
      </dsp:txBody>
      <dsp:txXfrm>
        <a:off x="0" y="894053"/>
        <a:ext cx="9230216" cy="1622880"/>
      </dsp:txXfrm>
    </dsp:sp>
    <dsp:sp modelId="{2A8EE04B-A671-43D5-9F1C-EA4F12D041E0}">
      <dsp:nvSpPr>
        <dsp:cNvPr id="0" name=""/>
        <dsp:cNvSpPr/>
      </dsp:nvSpPr>
      <dsp:spPr>
        <a:xfrm>
          <a:off x="0" y="2379045"/>
          <a:ext cx="9230216" cy="6895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 dirty="0"/>
            <a:t>Contro</a:t>
          </a:r>
        </a:p>
      </dsp:txBody>
      <dsp:txXfrm>
        <a:off x="33659" y="2412704"/>
        <a:ext cx="9162898" cy="622198"/>
      </dsp:txXfrm>
    </dsp:sp>
    <dsp:sp modelId="{CFFBA0AB-7048-4CF0-9429-4BB1494517CC}">
      <dsp:nvSpPr>
        <dsp:cNvPr id="0" name=""/>
        <dsp:cNvSpPr/>
      </dsp:nvSpPr>
      <dsp:spPr>
        <a:xfrm>
          <a:off x="0" y="3206450"/>
          <a:ext cx="9230216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05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 dirty="0"/>
            <a:t>L’utilizzo di questo framework comporta un bundle size di all’incirca </a:t>
          </a:r>
          <a:r>
            <a:rPr lang="it-IT" sz="2000" kern="1200" dirty="0">
              <a:hlinkClick xmlns:r="http://schemas.openxmlformats.org/officeDocument/2006/relationships" r:id="rId1"/>
            </a:rPr>
            <a:t>35kb</a:t>
          </a:r>
          <a:endParaRPr lang="it-IT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 dirty="0"/>
            <a:t>Bisogna considerare la </a:t>
          </a:r>
          <a:r>
            <a:rPr lang="it-IT" sz="2000" i="1" kern="1200" dirty="0"/>
            <a:t>learning curve</a:t>
          </a:r>
          <a:r>
            <a:rPr lang="it-IT" sz="2000" kern="1200" dirty="0"/>
            <a:t> per l’utilizzo di questo framework che, a seconda dell’esperienza dello sviluppatore, può essere più o meno ripida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2700" kern="1200" dirty="0"/>
        </a:p>
      </dsp:txBody>
      <dsp:txXfrm>
        <a:off x="0" y="3206450"/>
        <a:ext cx="9230216" cy="1258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3225C-C6E6-4A87-AA2E-76B572C2CFC6}">
      <dsp:nvSpPr>
        <dsp:cNvPr id="0" name=""/>
        <dsp:cNvSpPr/>
      </dsp:nvSpPr>
      <dsp:spPr>
        <a:xfrm rot="5400000">
          <a:off x="5824622" y="-2129090"/>
          <a:ext cx="1570053" cy="622084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Secondo l’Organizzazione mondiale della sanità (OMS), le persone disabili al mondo corrispondo all’incirca il </a:t>
          </a:r>
          <a:r>
            <a:rPr lang="en-US" sz="1700" kern="1200">
              <a:hlinkClick xmlns:r="http://schemas.openxmlformats.org/officeDocument/2006/relationships" r:id="rId1"/>
            </a:rPr>
            <a:t>16% della popolazione mondiale</a:t>
          </a:r>
          <a:r>
            <a:rPr lang="en-US" sz="1700" kern="1200"/>
            <a:t> (all’incirca </a:t>
          </a:r>
          <a:r>
            <a:rPr lang="en-US" sz="1700" kern="1200">
              <a:hlinkClick xmlns:r="http://schemas.openxmlformats.org/officeDocument/2006/relationships" r:id="rId2"/>
            </a:rPr>
            <a:t>40 milioni ciechi – dati OMS</a:t>
          </a:r>
          <a:r>
            <a:rPr lang="en-US" sz="1700" kern="120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 Italia, secondo </a:t>
          </a:r>
          <a:r>
            <a:rPr lang="en-GB" sz="1700" kern="1200"/>
            <a:t>I</a:t>
          </a:r>
          <a:r>
            <a:rPr lang="en-US" sz="1700" kern="1200"/>
            <a:t> dati ISTAT del 2019, </a:t>
          </a:r>
          <a:r>
            <a:rPr lang="en-US" sz="1700" kern="1200">
              <a:hlinkClick xmlns:r="http://schemas.openxmlformats.org/officeDocument/2006/relationships" r:id="rId3"/>
            </a:rPr>
            <a:t>il 5% della popolazione è disabile</a:t>
          </a:r>
          <a:r>
            <a:rPr lang="en-US" sz="1700" kern="1200"/>
            <a:t> (all’incirca </a:t>
          </a:r>
          <a:r>
            <a:rPr lang="en-US" sz="1700" kern="1200">
              <a:hlinkClick xmlns:r="http://schemas.openxmlformats.org/officeDocument/2006/relationships" r:id="rId4"/>
            </a:rPr>
            <a:t>100 mila ciechi - dati INPS</a:t>
          </a:r>
          <a:r>
            <a:rPr lang="en-US" sz="1700" kern="1200"/>
            <a:t>)</a:t>
          </a:r>
          <a:endParaRPr lang="en-US" sz="1700" kern="1200" dirty="0"/>
        </a:p>
      </dsp:txBody>
      <dsp:txXfrm rot="-5400000">
        <a:off x="3499226" y="272950"/>
        <a:ext cx="6144202" cy="1416765"/>
      </dsp:txXfrm>
    </dsp:sp>
    <dsp:sp modelId="{CDEAF779-C7BE-4C64-968F-CE7B78DA0746}">
      <dsp:nvSpPr>
        <dsp:cNvPr id="0" name=""/>
        <dsp:cNvSpPr/>
      </dsp:nvSpPr>
      <dsp:spPr>
        <a:xfrm>
          <a:off x="0" y="49"/>
          <a:ext cx="3499226" cy="1962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Dovere</a:t>
          </a:r>
          <a:r>
            <a:rPr lang="en-US" sz="3200" kern="1200" dirty="0"/>
            <a:t> morale e </a:t>
          </a:r>
          <a:r>
            <a:rPr lang="en-US" sz="3200" kern="1200" dirty="0" err="1"/>
            <a:t>sociale</a:t>
          </a:r>
          <a:endParaRPr lang="en-US" sz="3200" kern="1200" dirty="0"/>
        </a:p>
      </dsp:txBody>
      <dsp:txXfrm>
        <a:off x="95805" y="95854"/>
        <a:ext cx="3307616" cy="1770956"/>
      </dsp:txXfrm>
    </dsp:sp>
    <dsp:sp modelId="{097F377C-6772-441B-B3AA-7CE22898D59A}">
      <dsp:nvSpPr>
        <dsp:cNvPr id="0" name=""/>
        <dsp:cNvSpPr/>
      </dsp:nvSpPr>
      <dsp:spPr>
        <a:xfrm rot="5400000">
          <a:off x="5824622" y="-68395"/>
          <a:ext cx="1570053" cy="622084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 </a:t>
          </a:r>
          <a:r>
            <a:rPr lang="en-US" sz="1700" kern="1200" dirty="0" err="1"/>
            <a:t>una</a:t>
          </a:r>
          <a:r>
            <a:rPr lang="en-US" sz="1700" kern="1200" dirty="0"/>
            <a:t> </a:t>
          </a:r>
          <a:r>
            <a:rPr lang="en-US" sz="1700" kern="1200" dirty="0" err="1"/>
            <a:t>ricerca</a:t>
          </a:r>
          <a:r>
            <a:rPr lang="en-US" sz="1700" kern="1200" dirty="0"/>
            <a:t> </a:t>
          </a:r>
          <a:r>
            <a:rPr lang="en-US" sz="1700" kern="1200" dirty="0" err="1"/>
            <a:t>condotta</a:t>
          </a:r>
          <a:r>
            <a:rPr lang="en-US" sz="1700" kern="1200" dirty="0"/>
            <a:t> da </a:t>
          </a:r>
          <a:r>
            <a:rPr lang="en-US" sz="1700" kern="1200" dirty="0" err="1">
              <a:hlinkClick xmlns:r="http://schemas.openxmlformats.org/officeDocument/2006/relationships" r:id="rId5"/>
            </a:rPr>
            <a:t>UserWay</a:t>
          </a:r>
          <a:r>
            <a:rPr lang="en-US" sz="1700" kern="1200" dirty="0"/>
            <a:t>, </a:t>
          </a:r>
          <a:r>
            <a:rPr lang="en-US" sz="1700" kern="1200" dirty="0" err="1"/>
            <a:t>durante</a:t>
          </a:r>
          <a:r>
            <a:rPr lang="en-US" sz="1700" kern="1200" dirty="0"/>
            <a:t> la </a:t>
          </a:r>
          <a:r>
            <a:rPr lang="en-US" sz="1700" kern="1200" dirty="0" err="1"/>
            <a:t>pandemia</a:t>
          </a:r>
          <a:r>
            <a:rPr lang="en-US" sz="1700" kern="1200" dirty="0"/>
            <a:t> (2020), il campo </a:t>
          </a:r>
          <a:r>
            <a:rPr lang="en-US" sz="1700" kern="1200" dirty="0" err="1"/>
            <a:t>del’e</a:t>
          </a:r>
          <a:r>
            <a:rPr lang="en-US" sz="1700" kern="1200" dirty="0"/>
            <a:t>-commerce ha </a:t>
          </a:r>
          <a:r>
            <a:rPr lang="en-US" sz="1700" kern="1200" dirty="0" err="1"/>
            <a:t>fatturato</a:t>
          </a:r>
          <a:r>
            <a:rPr lang="en-US" sz="1700" kern="1200" dirty="0"/>
            <a:t> </a:t>
          </a:r>
          <a:r>
            <a:rPr lang="en-US" sz="1700" kern="1200" dirty="0" err="1"/>
            <a:t>all’incirca</a:t>
          </a:r>
          <a:r>
            <a:rPr lang="en-US" sz="1700" kern="1200" dirty="0"/>
            <a:t> </a:t>
          </a:r>
          <a:r>
            <a:rPr lang="en-US" sz="1700" kern="1200" dirty="0">
              <a:hlinkClick xmlns:r="http://schemas.openxmlformats.org/officeDocument/2006/relationships" r:id="rId6"/>
            </a:rPr>
            <a:t>100 </a:t>
          </a:r>
          <a:r>
            <a:rPr lang="en-US" sz="1700" kern="1200" dirty="0" err="1">
              <a:hlinkClick xmlns:r="http://schemas.openxmlformats.org/officeDocument/2006/relationships" r:id="rId6"/>
            </a:rPr>
            <a:t>miliardi</a:t>
          </a:r>
          <a:r>
            <a:rPr lang="en-US" sz="1700" kern="1200" dirty="0">
              <a:hlinkClick xmlns:r="http://schemas.openxmlformats.org/officeDocument/2006/relationships" r:id="rId6"/>
            </a:rPr>
            <a:t> di </a:t>
          </a:r>
          <a:r>
            <a:rPr lang="en-US" sz="1700" kern="1200" dirty="0" err="1">
              <a:hlinkClick xmlns:r="http://schemas.openxmlformats.org/officeDocument/2006/relationships" r:id="rId6"/>
            </a:rPr>
            <a:t>dollari</a:t>
          </a:r>
          <a:r>
            <a:rPr lang="en-US" sz="1700" kern="1200" dirty="0"/>
            <a:t>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Tenendo</a:t>
          </a:r>
          <a:r>
            <a:rPr lang="en-US" sz="1700" kern="1200" dirty="0"/>
            <a:t> in </a:t>
          </a:r>
          <a:r>
            <a:rPr lang="en-US" sz="1700" kern="1200" dirty="0" err="1"/>
            <a:t>considerazione</a:t>
          </a:r>
          <a:r>
            <a:rPr lang="en-US" sz="1700" kern="1200" dirty="0"/>
            <a:t> </a:t>
          </a:r>
          <a:r>
            <a:rPr lang="en-US" sz="1700" kern="1200" dirty="0" err="1"/>
            <a:t>inoltre</a:t>
          </a:r>
          <a:r>
            <a:rPr lang="en-US" sz="1700" kern="1200" dirty="0"/>
            <a:t> </a:t>
          </a:r>
          <a:r>
            <a:rPr lang="en-US" sz="1700" kern="1200" dirty="0" err="1"/>
            <a:t>una</a:t>
          </a:r>
          <a:r>
            <a:rPr lang="en-US" sz="1700" kern="1200" dirty="0"/>
            <a:t> </a:t>
          </a:r>
          <a:r>
            <a:rPr lang="en-US" sz="1700" kern="1200" dirty="0" err="1"/>
            <a:t>ricerca</a:t>
          </a:r>
          <a:r>
            <a:rPr lang="en-US" sz="1700" kern="1200" dirty="0"/>
            <a:t> </a:t>
          </a:r>
          <a:r>
            <a:rPr lang="en-US" sz="1700" kern="1200" dirty="0" err="1"/>
            <a:t>fatta</a:t>
          </a:r>
          <a:r>
            <a:rPr lang="en-US" sz="1700" kern="1200" dirty="0"/>
            <a:t> </a:t>
          </a:r>
          <a:r>
            <a:rPr lang="en-US" sz="1700" kern="1200" dirty="0" err="1"/>
            <a:t>nel</a:t>
          </a:r>
          <a:r>
            <a:rPr lang="en-US" sz="1700" kern="1200" dirty="0"/>
            <a:t> 2021, </a:t>
          </a:r>
          <a:r>
            <a:rPr lang="en-US" sz="1700" kern="1200" dirty="0" err="1"/>
            <a:t>UserWay</a:t>
          </a:r>
          <a:r>
            <a:rPr lang="en-US" sz="1700" kern="1200" dirty="0"/>
            <a:t> ha </a:t>
          </a:r>
          <a:r>
            <a:rPr lang="en-US" sz="1700" kern="1200" dirty="0" err="1"/>
            <a:t>calcolato</a:t>
          </a:r>
          <a:r>
            <a:rPr lang="en-US" sz="1700" kern="1200" dirty="0"/>
            <a:t> </a:t>
          </a:r>
          <a:r>
            <a:rPr lang="en-US" sz="1700" kern="1200" dirty="0" err="1"/>
            <a:t>una</a:t>
          </a:r>
          <a:r>
            <a:rPr lang="en-US" sz="1700" kern="1200" dirty="0"/>
            <a:t> </a:t>
          </a:r>
          <a:r>
            <a:rPr lang="en-US" sz="1700" kern="1200" dirty="0" err="1"/>
            <a:t>perdita</a:t>
          </a:r>
          <a:r>
            <a:rPr lang="en-US" sz="1700" kern="1200" dirty="0"/>
            <a:t> di </a:t>
          </a:r>
          <a:r>
            <a:rPr lang="en-US" sz="1700" kern="1200" dirty="0">
              <a:hlinkClick xmlns:r="http://schemas.openxmlformats.org/officeDocument/2006/relationships" r:id="rId6"/>
            </a:rPr>
            <a:t>$828 </a:t>
          </a:r>
          <a:r>
            <a:rPr lang="en-US" sz="1700" kern="1200" dirty="0" err="1">
              <a:hlinkClick xmlns:r="http://schemas.openxmlformats.org/officeDocument/2006/relationships" r:id="rId6"/>
            </a:rPr>
            <a:t>milioni</a:t>
          </a:r>
          <a:r>
            <a:rPr lang="en-US" sz="1700" kern="1200" dirty="0">
              <a:hlinkClick xmlns:r="http://schemas.openxmlformats.org/officeDocument/2006/relationships" r:id="rId6"/>
            </a:rPr>
            <a:t> di </a:t>
          </a:r>
          <a:r>
            <a:rPr lang="en-US" sz="1700" kern="1200" dirty="0" err="1">
              <a:hlinkClick xmlns:r="http://schemas.openxmlformats.org/officeDocument/2006/relationships" r:id="rId6"/>
            </a:rPr>
            <a:t>dollari</a:t>
          </a:r>
          <a:r>
            <a:rPr lang="en-US" sz="1700" kern="1200" dirty="0">
              <a:hlinkClick xmlns:r="http://schemas.openxmlformats.org/officeDocument/2006/relationships" r:id="rId6"/>
            </a:rPr>
            <a:t> </a:t>
          </a:r>
          <a:r>
            <a:rPr lang="en-US" sz="1700" kern="1200" dirty="0"/>
            <a:t>a causa </a:t>
          </a:r>
          <a:r>
            <a:rPr lang="en-US" sz="1700" kern="1200" dirty="0" err="1"/>
            <a:t>delle</a:t>
          </a:r>
          <a:r>
            <a:rPr lang="en-US" sz="1700" kern="1200" dirty="0"/>
            <a:t> </a:t>
          </a:r>
          <a:r>
            <a:rPr lang="en-US" sz="1700" kern="1200" dirty="0" err="1"/>
            <a:t>mancanza</a:t>
          </a:r>
          <a:r>
            <a:rPr lang="en-US" sz="1700" kern="1200" dirty="0"/>
            <a:t> di </a:t>
          </a:r>
          <a:r>
            <a:rPr lang="en-US" sz="1700" kern="1200" dirty="0" err="1"/>
            <a:t>accessibilità</a:t>
          </a:r>
          <a:r>
            <a:rPr lang="en-US" sz="1700" kern="1200" dirty="0"/>
            <a:t> </a:t>
          </a:r>
          <a:r>
            <a:rPr lang="en-GB" sz="1700" kern="1200" dirty="0"/>
            <a:t>in </a:t>
          </a:r>
          <a:r>
            <a:rPr lang="en-GB" sz="1700" kern="1200" dirty="0" err="1"/>
            <a:t>ambito</a:t>
          </a:r>
          <a:r>
            <a:rPr lang="en-GB" sz="1700" kern="1200" dirty="0"/>
            <a:t> web</a:t>
          </a:r>
          <a:endParaRPr lang="en-US" sz="1700" kern="1200" dirty="0"/>
        </a:p>
      </dsp:txBody>
      <dsp:txXfrm rot="-5400000">
        <a:off x="3499226" y="2333645"/>
        <a:ext cx="6144202" cy="1416765"/>
      </dsp:txXfrm>
    </dsp:sp>
    <dsp:sp modelId="{10F1D81C-7E69-4D5C-B3E5-D4E6FFBD9EC1}">
      <dsp:nvSpPr>
        <dsp:cNvPr id="0" name=""/>
        <dsp:cNvSpPr/>
      </dsp:nvSpPr>
      <dsp:spPr>
        <a:xfrm>
          <a:off x="0" y="2060744"/>
          <a:ext cx="3499226" cy="1962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 un punto di vista </a:t>
          </a:r>
          <a:r>
            <a:rPr lang="en-US" sz="3200" kern="1200" dirty="0" err="1"/>
            <a:t>economico</a:t>
          </a:r>
          <a:r>
            <a:rPr lang="en-US" sz="3200" kern="1200" dirty="0"/>
            <a:t>…</a:t>
          </a:r>
        </a:p>
      </dsp:txBody>
      <dsp:txXfrm>
        <a:off x="95805" y="2156549"/>
        <a:ext cx="3307616" cy="17709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2039D-70F1-442D-9458-AEAA5B88658F}">
      <dsp:nvSpPr>
        <dsp:cNvPr id="0" name=""/>
        <dsp:cNvSpPr/>
      </dsp:nvSpPr>
      <dsp:spPr>
        <a:xfrm rot="5400000">
          <a:off x="5824622" y="-2129090"/>
          <a:ext cx="1570053" cy="622084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I </a:t>
          </a:r>
          <a:r>
            <a:rPr lang="it-IT" sz="1500" b="1" kern="1200" dirty="0"/>
            <a:t>campi</a:t>
          </a:r>
          <a:r>
            <a:rPr lang="it-IT" sz="1500" kern="1200" dirty="0"/>
            <a:t> contrassegnati con un </a:t>
          </a:r>
          <a:r>
            <a:rPr lang="it-IT" sz="1500" b="1" kern="1200" dirty="0"/>
            <a:t>attributo</a:t>
          </a:r>
          <a:r>
            <a:rPr lang="it-IT" sz="1500" kern="1200" dirty="0"/>
            <a:t> di </a:t>
          </a:r>
          <a:r>
            <a:rPr lang="it-IT" sz="1500" b="1" kern="1200" dirty="0"/>
            <a:t>validazione</a:t>
          </a:r>
          <a:r>
            <a:rPr lang="it-IT" sz="1500" kern="1200" dirty="0"/>
            <a:t> come </a:t>
          </a:r>
          <a:r>
            <a:rPr lang="it-IT" sz="1500" b="1" i="1" kern="1200" dirty="0" err="1"/>
            <a:t>required</a:t>
          </a:r>
          <a:r>
            <a:rPr lang="it-IT" sz="1500" i="1" kern="1200" dirty="0"/>
            <a:t> </a:t>
          </a:r>
          <a:r>
            <a:rPr lang="it-IT" sz="1500" kern="1200" dirty="0"/>
            <a:t>oppure </a:t>
          </a:r>
          <a:r>
            <a:rPr lang="it-IT" sz="1500" b="1" kern="1200" dirty="0"/>
            <a:t>l’attributo</a:t>
          </a:r>
          <a:r>
            <a:rPr lang="it-IT" sz="1500" kern="1200" dirty="0"/>
            <a:t> </a:t>
          </a:r>
          <a:r>
            <a:rPr lang="it-IT" sz="1500" b="1" i="1" kern="1200" dirty="0"/>
            <a:t>email</a:t>
          </a:r>
          <a:r>
            <a:rPr lang="it-IT" sz="1500" kern="1200" dirty="0"/>
            <a:t> nell’input, </a:t>
          </a:r>
          <a:r>
            <a:rPr lang="it-IT" sz="1500" b="1" kern="1200" dirty="0"/>
            <a:t>presentano</a:t>
          </a:r>
          <a:r>
            <a:rPr lang="it-IT" sz="1500" kern="1200" dirty="0"/>
            <a:t> già una </a:t>
          </a:r>
          <a:r>
            <a:rPr lang="it-IT" sz="1500" b="1" kern="1200" dirty="0"/>
            <a:t>validazione</a:t>
          </a:r>
          <a:r>
            <a:rPr lang="it-IT" sz="1500" kern="1200" dirty="0"/>
            <a:t> </a:t>
          </a:r>
          <a:r>
            <a:rPr lang="it-IT" sz="1500" b="1" kern="1200" dirty="0"/>
            <a:t>e</a:t>
          </a:r>
          <a:r>
            <a:rPr lang="it-IT" sz="1500" kern="1200" dirty="0"/>
            <a:t> </a:t>
          </a:r>
          <a:r>
            <a:rPr lang="it-IT" sz="1500" b="1" kern="1200" dirty="0"/>
            <a:t>messaggi</a:t>
          </a:r>
          <a:r>
            <a:rPr lang="it-IT" sz="1500" kern="1200" dirty="0"/>
            <a:t> di errore di default che possono essere letti dallo screen reader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In risposta all’evento </a:t>
          </a:r>
          <a:r>
            <a:rPr lang="it-IT" sz="1500" b="1" i="1" kern="1200" dirty="0" err="1"/>
            <a:t>submit</a:t>
          </a:r>
          <a:r>
            <a:rPr lang="it-IT" sz="1500" kern="1200" dirty="0"/>
            <a:t> del </a:t>
          </a:r>
          <a:r>
            <a:rPr lang="it-IT" sz="1500" i="1" kern="1200" dirty="0" err="1"/>
            <a:t>form</a:t>
          </a:r>
          <a:r>
            <a:rPr lang="it-IT" sz="1500" kern="1200" dirty="0"/>
            <a:t>, tutti i </a:t>
          </a:r>
          <a:r>
            <a:rPr lang="it-IT" sz="1500" b="1" kern="1200" dirty="0"/>
            <a:t>campi</a:t>
          </a:r>
          <a:r>
            <a:rPr lang="it-IT" sz="1500" kern="1200" dirty="0"/>
            <a:t> vengono </a:t>
          </a:r>
          <a:r>
            <a:rPr lang="it-IT" sz="1500" b="1" kern="1200" dirty="0"/>
            <a:t>validati</a:t>
          </a:r>
          <a:r>
            <a:rPr lang="it-IT" sz="1500" kern="1200" dirty="0"/>
            <a:t> e viene messo in </a:t>
          </a:r>
          <a:r>
            <a:rPr lang="it-IT" sz="1500" b="1" i="1" kern="1200" dirty="0"/>
            <a:t>focus</a:t>
          </a:r>
          <a:r>
            <a:rPr lang="it-IT" sz="1500" kern="1200" dirty="0"/>
            <a:t> il </a:t>
          </a:r>
          <a:r>
            <a:rPr lang="it-IT" sz="1500" b="1" kern="1200" dirty="0"/>
            <a:t>primo elemento invalido</a:t>
          </a:r>
          <a:r>
            <a:rPr lang="it-IT" sz="1500" kern="1200" dirty="0"/>
            <a:t> </a:t>
          </a:r>
          <a:br>
            <a:rPr lang="it-IT" sz="1500" kern="1200" dirty="0"/>
          </a:br>
          <a:r>
            <a:rPr lang="it-IT" sz="1500" kern="1200" dirty="0"/>
            <a:t>(il che consente la lettura del messaggio di errore ad esso associato) </a:t>
          </a:r>
          <a:endParaRPr lang="en-US" sz="1500" kern="1200" dirty="0"/>
        </a:p>
      </dsp:txBody>
      <dsp:txXfrm rot="-5400000">
        <a:off x="3499226" y="272950"/>
        <a:ext cx="6144202" cy="1416765"/>
      </dsp:txXfrm>
    </dsp:sp>
    <dsp:sp modelId="{99FE10BD-DBB9-4AEC-B7AC-216180F67D70}">
      <dsp:nvSpPr>
        <dsp:cNvPr id="0" name=""/>
        <dsp:cNvSpPr/>
      </dsp:nvSpPr>
      <dsp:spPr>
        <a:xfrm>
          <a:off x="0" y="49"/>
          <a:ext cx="3499226" cy="196256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La validazione nativa è già accessibile e presenta le seguenti </a:t>
          </a:r>
          <a:r>
            <a:rPr lang="it-IT" sz="2800" b="1" kern="1200" dirty="0"/>
            <a:t>caratteristiche</a:t>
          </a:r>
          <a:r>
            <a:rPr lang="it-IT" sz="2800" kern="1200" dirty="0"/>
            <a:t>:</a:t>
          </a:r>
          <a:endParaRPr lang="en-US" sz="2800" kern="1200" dirty="0"/>
        </a:p>
      </dsp:txBody>
      <dsp:txXfrm>
        <a:off x="95805" y="95854"/>
        <a:ext cx="3307616" cy="1770956"/>
      </dsp:txXfrm>
    </dsp:sp>
    <dsp:sp modelId="{921129B3-24E1-4E07-8B46-872507C7871A}">
      <dsp:nvSpPr>
        <dsp:cNvPr id="0" name=""/>
        <dsp:cNvSpPr/>
      </dsp:nvSpPr>
      <dsp:spPr>
        <a:xfrm rot="5400000">
          <a:off x="5824622" y="-68395"/>
          <a:ext cx="1570053" cy="622084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1" kern="1200" dirty="0"/>
            <a:t>Non</a:t>
          </a:r>
          <a:r>
            <a:rPr lang="it-IT" sz="1500" kern="1200" dirty="0"/>
            <a:t> è </a:t>
          </a:r>
          <a:r>
            <a:rPr lang="it-IT" sz="1500" b="1" kern="1200" dirty="0"/>
            <a:t>personalizzabile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Non vi </a:t>
          </a:r>
          <a:r>
            <a:rPr lang="en-US" sz="1500" b="0" kern="1200" dirty="0" err="1"/>
            <a:t>sono</a:t>
          </a:r>
          <a:r>
            <a:rPr lang="en-US" sz="1500" b="0" kern="1200" dirty="0"/>
            <a:t> tanti </a:t>
          </a:r>
          <a:r>
            <a:rPr lang="en-US" sz="1500" b="0" kern="1200" dirty="0" err="1"/>
            <a:t>validatori</a:t>
          </a:r>
          <a:endParaRPr lang="en-US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Nel caso di un </a:t>
          </a:r>
          <a:r>
            <a:rPr lang="it-IT" sz="1500" i="1" kern="1200" dirty="0" err="1"/>
            <a:t>form</a:t>
          </a:r>
          <a:r>
            <a:rPr lang="it-IT" sz="1500" kern="1200" dirty="0"/>
            <a:t> composto da vari input, </a:t>
          </a:r>
          <a:r>
            <a:rPr lang="it-IT" sz="1500" b="1" kern="1200" dirty="0"/>
            <a:t>non fornisce un messaggio </a:t>
          </a:r>
          <a:r>
            <a:rPr lang="it-IT" sz="1500" kern="1200" dirty="0"/>
            <a:t>che</a:t>
          </a:r>
          <a:br>
            <a:rPr lang="it-IT" sz="1500" kern="1200" dirty="0"/>
          </a:br>
          <a:r>
            <a:rPr lang="it-IT" sz="1500" kern="1200" dirty="0"/>
            <a:t>      </a:t>
          </a:r>
          <a:r>
            <a:rPr lang="it-IT" sz="1500" b="1" kern="1200" dirty="0"/>
            <a:t>riassume</a:t>
          </a:r>
          <a:r>
            <a:rPr lang="it-IT" sz="1500" kern="1200" dirty="0"/>
            <a:t> il numero totale di campi di </a:t>
          </a:r>
          <a:r>
            <a:rPr lang="it-IT" sz="1500" b="1" kern="1200" dirty="0"/>
            <a:t>input</a:t>
          </a:r>
          <a:r>
            <a:rPr lang="it-IT" sz="1500" kern="1200" dirty="0"/>
            <a:t> </a:t>
          </a:r>
          <a:r>
            <a:rPr lang="it-IT" sz="1500" b="1" i="1" kern="1200" dirty="0"/>
            <a:t>invalidi</a:t>
          </a:r>
          <a:endParaRPr lang="en-US" sz="1500" b="1" kern="1200" dirty="0"/>
        </a:p>
      </dsp:txBody>
      <dsp:txXfrm rot="-5400000">
        <a:off x="3499226" y="2333645"/>
        <a:ext cx="6144202" cy="1416765"/>
      </dsp:txXfrm>
    </dsp:sp>
    <dsp:sp modelId="{7DF5332B-42E8-46D5-A82E-DCA503FA83DF}">
      <dsp:nvSpPr>
        <dsp:cNvPr id="0" name=""/>
        <dsp:cNvSpPr/>
      </dsp:nvSpPr>
      <dsp:spPr>
        <a:xfrm>
          <a:off x="0" y="2060744"/>
          <a:ext cx="3499226" cy="196256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Tuttavia ha anche le sue </a:t>
          </a:r>
          <a:r>
            <a:rPr lang="it-IT" sz="2800" b="1" kern="1200" dirty="0"/>
            <a:t>limitazioni</a:t>
          </a:r>
          <a:r>
            <a:rPr lang="it-IT" sz="2800" kern="1200" dirty="0"/>
            <a:t>:</a:t>
          </a:r>
          <a:endParaRPr lang="en-US" sz="2800" kern="1200" dirty="0"/>
        </a:p>
      </dsp:txBody>
      <dsp:txXfrm>
        <a:off x="95805" y="2156549"/>
        <a:ext cx="3307616" cy="1770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EE912-B79B-4845-B78F-9583154BA861}">
      <dsp:nvSpPr>
        <dsp:cNvPr id="0" name=""/>
        <dsp:cNvSpPr/>
      </dsp:nvSpPr>
      <dsp:spPr>
        <a:xfrm rot="5400000">
          <a:off x="6091013" y="-2460163"/>
          <a:ext cx="1037272" cy="622084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Screen Reader (NVDA per windows)</a:t>
          </a:r>
          <a:endParaRPr lang="en-US" sz="1500" kern="1200"/>
        </a:p>
      </dsp:txBody>
      <dsp:txXfrm rot="-5400000">
        <a:off x="3499227" y="182258"/>
        <a:ext cx="6170211" cy="936002"/>
      </dsp:txXfrm>
    </dsp:sp>
    <dsp:sp modelId="{45845CC7-EE96-4E42-98A2-3C6F9A7255DD}">
      <dsp:nvSpPr>
        <dsp:cNvPr id="0" name=""/>
        <dsp:cNvSpPr/>
      </dsp:nvSpPr>
      <dsp:spPr>
        <a:xfrm>
          <a:off x="0" y="1964"/>
          <a:ext cx="3499226" cy="1296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Strumenti</a:t>
          </a:r>
          <a:endParaRPr lang="en-US" sz="2800" kern="1200"/>
        </a:p>
      </dsp:txBody>
      <dsp:txXfrm>
        <a:off x="63294" y="65258"/>
        <a:ext cx="3372638" cy="1170002"/>
      </dsp:txXfrm>
    </dsp:sp>
    <dsp:sp modelId="{0EA0DBBF-A27D-4953-9503-B97DEEFB49C2}">
      <dsp:nvSpPr>
        <dsp:cNvPr id="0" name=""/>
        <dsp:cNvSpPr/>
      </dsp:nvSpPr>
      <dsp:spPr>
        <a:xfrm rot="5400000">
          <a:off x="6091013" y="-1098743"/>
          <a:ext cx="1037272" cy="622084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Quando leggere il messaggio di errore dei vari input che compongono il form </a:t>
          </a:r>
          <a:r>
            <a:rPr lang="it-IT" sz="1500" i="1" kern="1200"/>
            <a:t>(inline error message)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Quando è più sensato invece </a:t>
          </a:r>
          <a:r>
            <a:rPr lang="it-IT" sz="1500" i="1" kern="1200"/>
            <a:t>far leggere</a:t>
          </a:r>
          <a:r>
            <a:rPr lang="it-IT" sz="1500" kern="1200"/>
            <a:t> un riassunto dei messaggi di errore e delegare all’utente la navigazione per scoprire gli input non validi</a:t>
          </a:r>
          <a:endParaRPr lang="en-US" sz="1500" kern="1200"/>
        </a:p>
      </dsp:txBody>
      <dsp:txXfrm rot="-5400000">
        <a:off x="3499227" y="1543678"/>
        <a:ext cx="6170211" cy="936002"/>
      </dsp:txXfrm>
    </dsp:sp>
    <dsp:sp modelId="{C6F6E212-27FA-40A0-97F2-3CB4D21CE701}">
      <dsp:nvSpPr>
        <dsp:cNvPr id="0" name=""/>
        <dsp:cNvSpPr/>
      </dsp:nvSpPr>
      <dsp:spPr>
        <a:xfrm>
          <a:off x="0" y="1363384"/>
          <a:ext cx="3499226" cy="1296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Analisi della validazione al </a:t>
          </a:r>
          <a:r>
            <a:rPr lang="it-IT" sz="2800" i="1" kern="1200" err="1"/>
            <a:t>submit</a:t>
          </a:r>
          <a:r>
            <a:rPr lang="it-IT" sz="2800" kern="1200"/>
            <a:t> del </a:t>
          </a:r>
          <a:r>
            <a:rPr lang="it-IT" sz="2800" kern="1200" err="1"/>
            <a:t>form</a:t>
          </a:r>
          <a:endParaRPr lang="en-US" sz="2800" kern="1200"/>
        </a:p>
      </dsp:txBody>
      <dsp:txXfrm>
        <a:off x="63294" y="1426678"/>
        <a:ext cx="3372638" cy="1170002"/>
      </dsp:txXfrm>
    </dsp:sp>
    <dsp:sp modelId="{1E5454EF-9CEF-469D-AEEA-799776C18915}">
      <dsp:nvSpPr>
        <dsp:cNvPr id="0" name=""/>
        <dsp:cNvSpPr/>
      </dsp:nvSpPr>
      <dsp:spPr>
        <a:xfrm rot="5400000">
          <a:off x="6091013" y="262676"/>
          <a:ext cx="1037272" cy="622084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i="1" kern="1200"/>
            <a:t>aria-live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i="1" kern="1200"/>
            <a:t>aria-required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i="1" kern="1200" dirty="0"/>
            <a:t>aria-</a:t>
          </a:r>
          <a:r>
            <a:rPr lang="it-IT" sz="1500" i="1" kern="1200" dirty="0" err="1"/>
            <a:t>invalid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i="1" kern="1200" dirty="0"/>
            <a:t>aria-</a:t>
          </a:r>
          <a:r>
            <a:rPr lang="it-IT" sz="1500" i="1" kern="1200" dirty="0" err="1"/>
            <a:t>describedby</a:t>
          </a:r>
          <a:r>
            <a:rPr lang="it-IT" sz="1500" i="1" kern="1200" dirty="0"/>
            <a:t> 			</a:t>
          </a:r>
          <a:endParaRPr lang="en-US" sz="1500" kern="1200" dirty="0"/>
        </a:p>
      </dsp:txBody>
      <dsp:txXfrm rot="-5400000">
        <a:off x="3499227" y="2905098"/>
        <a:ext cx="6170211" cy="936002"/>
      </dsp:txXfrm>
    </dsp:sp>
    <dsp:sp modelId="{D9ABDA61-2FED-43D6-B1CE-4A4D8754C212}">
      <dsp:nvSpPr>
        <dsp:cNvPr id="0" name=""/>
        <dsp:cNvSpPr/>
      </dsp:nvSpPr>
      <dsp:spPr>
        <a:xfrm>
          <a:off x="0" y="2724804"/>
          <a:ext cx="3499226" cy="1296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Analisi dei seguenti </a:t>
          </a:r>
          <a:r>
            <a:rPr lang="it-IT" sz="2800" i="1" kern="1200"/>
            <a:t>aria-</a:t>
          </a:r>
          <a:r>
            <a:rPr lang="it-IT" sz="2800" i="1" kern="1200" err="1"/>
            <a:t>attributes</a:t>
          </a:r>
          <a:r>
            <a:rPr lang="it-IT" sz="2800" i="1" kern="1200"/>
            <a:t>:</a:t>
          </a:r>
          <a:endParaRPr lang="en-US" sz="2800" kern="1200"/>
        </a:p>
      </dsp:txBody>
      <dsp:txXfrm>
        <a:off x="63294" y="2788098"/>
        <a:ext cx="3372638" cy="1170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BF0B33-9085-40C9-93A5-AB92D1B9A222}" type="datetime1">
              <a:rPr lang="en-GB" smtClean="0"/>
              <a:t>11/12/2023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720C7-6FB5-45BA-BDBA-48D2872F91F1}" type="datetime1">
              <a:rPr lang="en-GB" smtClean="0"/>
              <a:pPr/>
              <a:t>11/12/2023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https://www.webmd.com/eye-health/what-to-know-screen-readers-for-blind-low-vision-people </a:t>
            </a:r>
            <a:r>
              <a:rPr lang="it-IT" dirty="0">
                <a:sym typeface="Wingdings" panose="05000000000000000000" pitchFamily="2" charset="2"/>
              </a:rPr>
              <a:t> info specifiche su screen readers</a:t>
            </a:r>
            <a:endParaRPr lang="it-IT" dirty="0"/>
          </a:p>
          <a:p>
            <a:r>
              <a:rPr lang="it-IT" dirty="0"/>
              <a:t>https://ddiy.co/web-accessibility-statistics/ </a:t>
            </a:r>
            <a:r>
              <a:rPr lang="it-IT" dirty="0">
                <a:sym typeface="Wingdings" panose="05000000000000000000" pitchFamily="2" charset="2"/>
              </a:rPr>
              <a:t> statistiche sull’accessibilità web</a:t>
            </a:r>
            <a:endParaRPr lang="it-IT" dirty="0"/>
          </a:p>
          <a:p>
            <a:r>
              <a:rPr lang="it-IT" dirty="0"/>
              <a:t>https://www.accessibilitychecker.org/blog/screen-readers/ </a:t>
            </a:r>
            <a:r>
              <a:rPr lang="it-IT" dirty="0">
                <a:sym typeface="Wingdings" panose="05000000000000000000" pitchFamily="2" charset="2"/>
              </a:rPr>
              <a:t></a:t>
            </a:r>
            <a:r>
              <a:rPr lang="it-IT" dirty="0"/>
              <a:t> come funzionano gli screen readers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37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9976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40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7809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 </a:t>
            </a:r>
            <a:r>
              <a:rPr lang="en-GB" err="1"/>
              <a:t>questo</a:t>
            </a:r>
            <a:r>
              <a:rPr lang="en-GB"/>
              <a:t> </a:t>
            </a:r>
            <a:r>
              <a:rPr lang="en-GB" err="1"/>
              <a:t>caso</a:t>
            </a:r>
            <a:r>
              <a:rPr lang="en-GB"/>
              <a:t> è utile far </a:t>
            </a:r>
            <a:r>
              <a:rPr lang="en-GB" err="1"/>
              <a:t>notare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se non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gestisce</a:t>
            </a:r>
            <a:r>
              <a:rPr lang="en-GB"/>
              <a:t> bene </a:t>
            </a:r>
            <a:r>
              <a:rPr lang="en-GB" err="1"/>
              <a:t>l’attributo</a:t>
            </a:r>
            <a:r>
              <a:rPr lang="en-GB"/>
              <a:t> aria-live,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può</a:t>
            </a:r>
            <a:r>
              <a:rPr lang="en-GB"/>
              <a:t> </a:t>
            </a:r>
            <a:r>
              <a:rPr lang="en-GB" err="1"/>
              <a:t>rischiare</a:t>
            </a:r>
            <a:r>
              <a:rPr lang="en-GB"/>
              <a:t> di far </a:t>
            </a:r>
            <a:r>
              <a:rPr lang="en-GB" err="1"/>
              <a:t>leggere</a:t>
            </a:r>
            <a:r>
              <a:rPr lang="en-GB"/>
              <a:t> </a:t>
            </a:r>
            <a:r>
              <a:rPr lang="en-GB" err="1"/>
              <a:t>allo</a:t>
            </a:r>
            <a:r>
              <a:rPr lang="en-GB"/>
              <a:t> screen reader </a:t>
            </a:r>
            <a:r>
              <a:rPr lang="en-GB" err="1"/>
              <a:t>troppe</a:t>
            </a:r>
            <a:r>
              <a:rPr lang="en-GB"/>
              <a:t> volte </a:t>
            </a:r>
            <a:r>
              <a:rPr lang="en-GB" err="1"/>
              <a:t>un’input</a:t>
            </a:r>
            <a:endParaRPr lang="en-GB"/>
          </a:p>
          <a:p>
            <a:r>
              <a:rPr lang="en-GB"/>
              <a:t>Aria-invalid + aria-</a:t>
            </a:r>
            <a:r>
              <a:rPr lang="en-GB" err="1"/>
              <a:t>describedby</a:t>
            </a:r>
            <a:r>
              <a:rPr lang="en-GB"/>
              <a:t> è </a:t>
            </a:r>
            <a:r>
              <a:rPr lang="en-GB" err="1"/>
              <a:t>una</a:t>
            </a:r>
            <a:r>
              <a:rPr lang="en-GB"/>
              <a:t> combo </a:t>
            </a:r>
            <a:r>
              <a:rPr lang="en-GB" err="1"/>
              <a:t>che</a:t>
            </a:r>
            <a:r>
              <a:rPr lang="en-GB"/>
              <a:t> </a:t>
            </a:r>
            <a:r>
              <a:rPr lang="en-GB" err="1"/>
              <a:t>consente</a:t>
            </a:r>
            <a:r>
              <a:rPr lang="en-GB"/>
              <a:t> </a:t>
            </a:r>
            <a:r>
              <a:rPr lang="en-GB" err="1"/>
              <a:t>all’utente</a:t>
            </a:r>
            <a:r>
              <a:rPr lang="en-GB"/>
              <a:t> di </a:t>
            </a:r>
            <a:r>
              <a:rPr lang="en-GB" err="1"/>
              <a:t>legare</a:t>
            </a:r>
            <a:r>
              <a:rPr lang="en-GB"/>
              <a:t> al campo invalid un testo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41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53873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Fare  una breve digressione sul server side rendering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060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Rafforzare concetto relazione  su componenti (</a:t>
            </a:r>
            <a:r>
              <a:rPr lang="it-IT" dirty="0" err="1"/>
              <a:t>two</a:t>
            </a:r>
            <a:r>
              <a:rPr lang="it-IT" dirty="0"/>
              <a:t>-way-</a:t>
            </a:r>
            <a:r>
              <a:rPr lang="it-IT" dirty="0" err="1"/>
              <a:t>binding</a:t>
            </a:r>
            <a:r>
              <a:rPr lang="it-IT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9900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questa slide, è utile mostrare la relazione padre-figlio dell’HTML e rafforzare l’idea che in </a:t>
            </a:r>
            <a:r>
              <a:rPr lang="it-IT" err="1"/>
              <a:t>Vue</a:t>
            </a:r>
            <a:r>
              <a:rPr lang="it-IT"/>
              <a:t> si ha lo stesso tipo di relazione ma con una differenza fondamentale: </a:t>
            </a:r>
            <a:r>
              <a:rPr lang="it-IT" err="1"/>
              <a:t>e’</a:t>
            </a:r>
            <a:r>
              <a:rPr lang="it-IT"/>
              <a:t> più astratto!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err="1"/>
              <a:t>Un’esempio</a:t>
            </a:r>
            <a:r>
              <a:rPr lang="it-IT"/>
              <a:t> pratico lo si trova nel progetto </a:t>
            </a:r>
            <a:r>
              <a:rPr lang="it-IT" err="1"/>
              <a:t>Wokshop</a:t>
            </a:r>
            <a:r>
              <a:rPr lang="it-IT"/>
              <a:t> </a:t>
            </a:r>
            <a:r>
              <a:rPr lang="it-IT" err="1"/>
              <a:t>Unige</a:t>
            </a:r>
            <a:r>
              <a:rPr lang="it-IT"/>
              <a:t> </a:t>
            </a:r>
            <a:r>
              <a:rPr lang="it-IT" err="1"/>
              <a:t>nell’url</a:t>
            </a:r>
            <a:r>
              <a:rPr lang="it-IT"/>
              <a:t>: </a:t>
            </a:r>
            <a:r>
              <a:rPr lang="en-GB" b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0" err="1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vdom</a:t>
            </a:r>
            <a:r>
              <a:rPr lang="en-GB" b="0">
                <a:solidFill>
                  <a:srgbClr val="9ECE6A"/>
                </a:solidFill>
                <a:effectLst/>
                <a:latin typeface="Consolas" panose="020B0609020204030204" pitchFamily="49" charset="0"/>
              </a:rPr>
              <a:t>-demo</a:t>
            </a:r>
            <a:endParaRPr lang="en-GB" b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9899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NOTA: è indifferente che la componente padre utilizzi la direttiva :deep oppure no se vuole applicare uno stile alla root della componente figlio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71061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Considerare  </a:t>
            </a:r>
            <a:r>
              <a:rPr lang="it-IT" dirty="0" err="1"/>
              <a:t>conditional</a:t>
            </a:r>
            <a:r>
              <a:rPr lang="it-IT"/>
              <a:t> rendering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34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1906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83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Fonti: 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n-GB" noProof="0" smtClean="0"/>
              <a:t>36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995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A6385DC9-997B-458E-A4CF-AC90B90DF325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BF001-2B80-4AB9-BE59-83C5923EC802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C7B7CC-E160-4FC4-9005-71993151DC0E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6B4BC6-4D4C-4A15-A7B9-629A30CF6E83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A31E63-4ED2-4925-A5F4-6846649FFE35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DDAFAF-1776-40DA-8CA0-79036665708D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0D3D27-7A6C-4B35-B3FF-F31390EFED29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7C9E9-4515-4D38-A03A-D2F95C1F97CE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4A46F-3E40-4151-8C36-A90EB8A48A85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CA9A9-4A99-433C-A4F0-534775C3FAD7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CCC3AD-CC54-43D4-9C5D-6FBF5D207C09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51C4957F-1271-4000-97CB-F74033DE6EE6}" type="datetime1">
              <a:rPr lang="en-GB" noProof="0" smtClean="0"/>
              <a:t>11/12/2023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uejs.org/guide/essentials/component-basics.html#passing-props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vuejs.org/api/sfc-script-setup.html#defineprops-defineemit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vuejs.org/api/sfc-script-setup.html#defineprops-defineemit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api/built-in-directives.html#v-bin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hyperlink" Target="https://vuejs.org/guide/components/props.html#passing-different-value-typ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api/sfc-script-setup.html#defineprops-defineemits" TargetMode="External"/><Relationship Id="rId2" Type="http://schemas.openxmlformats.org/officeDocument/2006/relationships/hyperlink" Target="https://vuejs.org/guide/components/even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vuejs.org/api/built-in-directives.html#v-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api/sfc-css-features.html#deep-selecto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vuejs.org/guide/components/v-model.html#component-v-mode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casa.it/ui-k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vuejs.org/guide/components/v-model.html#component-v-mode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iway.com/blog/disabilita-definizione-cos-e-chi-e-considerato-disabi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" TargetMode="External"/><Relationship Id="rId2" Type="http://schemas.openxmlformats.org/officeDocument/2006/relationships/hyperlink" Target="https://www.w3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.europa.eu/social/main.jsp?catId=1202&amp;intPageId=5581&amp;langId=e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ikicasa.it/ui-k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ccessibility/ARIA/Attributes/aria-invalid" TargetMode="External"/><Relationship Id="rId2" Type="http://schemas.openxmlformats.org/officeDocument/2006/relationships/hyperlink" Target="https://developer.mozilla.org/en-US/docs/Web/HTML/Element/form?retiredLocale=it#novalidat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n-US/docs/Web/Accessibility/ARIA/Attributes/aria-live" TargetMode="External"/><Relationship Id="rId4" Type="http://schemas.openxmlformats.org/officeDocument/2006/relationships/hyperlink" Target="https://developer.mozilla.org/en-US/docs/Web/Accessibility/ARIA/Attributes/aria-describedb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api/reactivity-core.html#reactive" TargetMode="External"/><Relationship Id="rId2" Type="http://schemas.openxmlformats.org/officeDocument/2006/relationships/hyperlink" Target="https://vuejs.org/api/reactivity-core.html#re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B95739-53AD-115C-68D3-81183731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" y="-1036320"/>
            <a:ext cx="12252960" cy="816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Vue</a:t>
            </a:r>
            <a:r>
              <a:rPr lang="en-GB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Author: Sebastian Rojas Sanchez</a:t>
            </a: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89D2-47A3-721E-903F-0BA9D76A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</a:t>
            </a:r>
            <a:r>
              <a:rPr lang="it-IT" dirty="0" err="1"/>
              <a:t>props</a:t>
            </a:r>
            <a:endParaRPr lang="it-IT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9D3F475-60A9-D67D-E9E3-D4F1B70F1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148" y="3504924"/>
            <a:ext cx="1324160" cy="457264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B4503C-1DF0-B1D2-D3A7-47D4D515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85" y="3551726"/>
            <a:ext cx="1286054" cy="4477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73B2E1-AEE9-6715-1A15-8651B1F9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935" y="3504924"/>
            <a:ext cx="1333686" cy="4572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3C2C63-359B-3740-DED1-4C94E49CE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283" y="3551726"/>
            <a:ext cx="1276528" cy="4572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5C484C7-3E84-2849-C0B0-6F5EB05E2FB1}"/>
              </a:ext>
            </a:extLst>
          </p:cNvPr>
          <p:cNvSpPr txBox="1"/>
          <p:nvPr/>
        </p:nvSpPr>
        <p:spPr>
          <a:xfrm>
            <a:off x="1024128" y="1855403"/>
            <a:ext cx="8776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Consideriamo il seguente scenario:</a:t>
            </a:r>
            <a:br>
              <a:rPr lang="it-IT" dirty="0"/>
            </a:br>
            <a:r>
              <a:rPr lang="it-IT" dirty="0"/>
              <a:t>  Il nostro </a:t>
            </a:r>
            <a:r>
              <a:rPr lang="it-IT" b="1" dirty="0"/>
              <a:t>pulsante</a:t>
            </a:r>
            <a:r>
              <a:rPr lang="it-IT" dirty="0"/>
              <a:t> ora è una componente (</a:t>
            </a:r>
            <a:r>
              <a:rPr lang="it-IT" dirty="0" err="1"/>
              <a:t>DemoBtn.vue</a:t>
            </a:r>
            <a:r>
              <a:rPr lang="it-IT" dirty="0"/>
              <a:t>) e al suo interno ha delle classi CSS </a:t>
            </a:r>
            <a:br>
              <a:rPr lang="it-IT" dirty="0"/>
            </a:br>
            <a:r>
              <a:rPr lang="it-IT" dirty="0"/>
              <a:t>  che ci permettono di avere due tipi di pulsanti: </a:t>
            </a:r>
            <a:r>
              <a:rPr lang="it-IT" b="1" i="1" dirty="0" err="1"/>
              <a:t>outlined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b="1" i="1" dirty="0" err="1"/>
              <a:t>contained</a:t>
            </a:r>
            <a:r>
              <a:rPr lang="it-IT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A99EAC-3631-F9DF-7801-885784D3CBEE}"/>
              </a:ext>
            </a:extLst>
          </p:cNvPr>
          <p:cNvSpPr txBox="1"/>
          <p:nvPr/>
        </p:nvSpPr>
        <p:spPr>
          <a:xfrm>
            <a:off x="2147753" y="3059668"/>
            <a:ext cx="23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Outlined 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dirty="0" err="1">
                <a:latin typeface="Consolas" panose="020B0609020204030204" pitchFamily="49" charset="0"/>
              </a:rPr>
              <a:t>DemoBtn</a:t>
            </a:r>
            <a:r>
              <a:rPr lang="en-GB" dirty="0">
                <a:latin typeface="Consolas" panose="020B0609020204030204" pitchFamily="49" charset="0"/>
              </a:rPr>
              <a:t>/&gt;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9CD191-241E-77B9-7D8A-C3478DC5D5BD}"/>
              </a:ext>
            </a:extLst>
          </p:cNvPr>
          <p:cNvSpPr txBox="1"/>
          <p:nvPr/>
        </p:nvSpPr>
        <p:spPr>
          <a:xfrm>
            <a:off x="6597384" y="3103652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Contained 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dirty="0" err="1">
                <a:latin typeface="Consolas" panose="020B0609020204030204" pitchFamily="49" charset="0"/>
              </a:rPr>
              <a:t>DemoBtn</a:t>
            </a:r>
            <a:r>
              <a:rPr lang="en-GB" dirty="0">
                <a:latin typeface="Consolas" panose="020B0609020204030204" pitchFamily="49" charset="0"/>
              </a:rPr>
              <a:t>/&gt;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17A69-B782-F23B-6434-A314D81B1320}"/>
              </a:ext>
            </a:extLst>
          </p:cNvPr>
          <p:cNvSpPr txBox="1"/>
          <p:nvPr/>
        </p:nvSpPr>
        <p:spPr>
          <a:xfrm>
            <a:off x="1024128" y="4417659"/>
            <a:ext cx="8776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Come posso passare un </a:t>
            </a:r>
            <a:r>
              <a:rPr lang="it-IT" b="1" dirty="0"/>
              <a:t>dato</a:t>
            </a:r>
            <a:r>
              <a:rPr lang="it-IT" dirty="0"/>
              <a:t> a questa componente per applicare questi stili?</a:t>
            </a:r>
            <a:br>
              <a:rPr lang="it-IT" dirty="0"/>
            </a:br>
            <a:r>
              <a:rPr lang="it-IT" dirty="0"/>
              <a:t>  Posso definire delle </a:t>
            </a:r>
            <a:r>
              <a:rPr lang="it-IT" i="1" dirty="0" err="1">
                <a:hlinkClick r:id="rId6"/>
              </a:rPr>
              <a:t>props</a:t>
            </a:r>
            <a:r>
              <a:rPr lang="it-IT" i="1" dirty="0"/>
              <a:t> </a:t>
            </a:r>
            <a:r>
              <a:rPr lang="it-IT" dirty="0"/>
              <a:t>all’interno della componente figlio!</a:t>
            </a:r>
            <a:br>
              <a:rPr lang="it-IT" dirty="0"/>
            </a:br>
            <a:r>
              <a:rPr lang="it-IT" dirty="0"/>
              <a:t>  Così può ricevere dei dati proventi dalla componente padre.</a:t>
            </a:r>
            <a:r>
              <a:rPr lang="it-IT" i="1" dirty="0"/>
              <a:t> </a:t>
            </a:r>
          </a:p>
          <a:p>
            <a:endParaRPr lang="en-GB" i="1" dirty="0"/>
          </a:p>
          <a:p>
            <a:r>
              <a:rPr lang="en-GB" i="1" dirty="0"/>
              <a:t>- </a:t>
            </a:r>
            <a:r>
              <a:rPr lang="it-IT" dirty="0"/>
              <a:t>Questo tipo di </a:t>
            </a:r>
            <a:r>
              <a:rPr lang="it-IT" b="1" dirty="0"/>
              <a:t>comunicazione</a:t>
            </a:r>
            <a:r>
              <a:rPr lang="it-IT" dirty="0"/>
              <a:t> dal </a:t>
            </a:r>
            <a:r>
              <a:rPr lang="it-IT" b="1" dirty="0"/>
              <a:t>padre</a:t>
            </a:r>
            <a:r>
              <a:rPr lang="it-IT" dirty="0"/>
              <a:t> verso il </a:t>
            </a:r>
            <a:r>
              <a:rPr lang="it-IT" b="1" dirty="0"/>
              <a:t>figlio</a:t>
            </a:r>
            <a:r>
              <a:rPr lang="it-IT" dirty="0"/>
              <a:t> si chiama </a:t>
            </a:r>
            <a:r>
              <a:rPr lang="en-GB" b="1" i="1" dirty="0"/>
              <a:t>one-way data binding</a:t>
            </a:r>
            <a:r>
              <a:rPr lang="en-GB" i="1" dirty="0"/>
              <a:t> </a:t>
            </a:r>
            <a:endParaRPr lang="it-IT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E85ACB9E-B0C4-74BF-1463-14C97B9B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22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CCCA-3C0F-09AE-4815-3F196B08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71" y="950976"/>
            <a:ext cx="9720072" cy="768096"/>
          </a:xfrm>
        </p:spPr>
        <p:txBody>
          <a:bodyPr anchor="ctr">
            <a:normAutofit/>
          </a:bodyPr>
          <a:lstStyle/>
          <a:p>
            <a:r>
              <a:rPr lang="it-IT" dirty="0"/>
              <a:t>1. </a:t>
            </a:r>
            <a:r>
              <a:rPr lang="it-IT" dirty="0" err="1"/>
              <a:t>Props</a:t>
            </a:r>
            <a:r>
              <a:rPr lang="it-IT" dirty="0"/>
              <a:t> - dichiarazione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FE62-E86A-24E6-B60E-BD84BF231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>
            <a:normAutofit/>
          </a:bodyPr>
          <a:lstStyle/>
          <a:p>
            <a:r>
              <a:rPr lang="it-IT" dirty="0"/>
              <a:t>- Il metodo utilizzato per la dichiarazione delle </a:t>
            </a:r>
            <a:r>
              <a:rPr lang="it-IT" dirty="0" err="1"/>
              <a:t>props</a:t>
            </a:r>
            <a:r>
              <a:rPr lang="it-IT" dirty="0"/>
              <a:t> è </a:t>
            </a:r>
            <a:r>
              <a:rPr lang="it-IT" dirty="0" err="1">
                <a:hlinkClick r:id="rId2"/>
              </a:rPr>
              <a:t>defineProps</a:t>
            </a:r>
            <a:r>
              <a:rPr lang="it-IT" dirty="0">
                <a:hlinkClick r:id="rId2"/>
              </a:rPr>
              <a:t>()</a:t>
            </a:r>
            <a:endParaRPr lang="it-IT" dirty="0"/>
          </a:p>
          <a:p>
            <a:r>
              <a:rPr lang="it-IT" dirty="0"/>
              <a:t>- Tale </a:t>
            </a:r>
            <a:r>
              <a:rPr lang="it-IT" b="1" dirty="0"/>
              <a:t>metodo</a:t>
            </a:r>
            <a:r>
              <a:rPr lang="it-IT" dirty="0"/>
              <a:t> ci </a:t>
            </a:r>
            <a:r>
              <a:rPr lang="it-IT" b="1" dirty="0"/>
              <a:t>permette</a:t>
            </a:r>
            <a:r>
              <a:rPr lang="it-IT" dirty="0"/>
              <a:t> inoltre di inserire alcune asserzioni per </a:t>
            </a:r>
            <a:r>
              <a:rPr lang="it-IT" b="1" dirty="0"/>
              <a:t>validare</a:t>
            </a:r>
            <a:r>
              <a:rPr lang="it-IT" dirty="0"/>
              <a:t> le nostre </a:t>
            </a:r>
            <a:r>
              <a:rPr lang="it-IT" b="1" dirty="0" err="1"/>
              <a:t>props</a:t>
            </a:r>
            <a:r>
              <a:rPr lang="it-IT" dirty="0"/>
              <a:t> e/o per </a:t>
            </a:r>
            <a:r>
              <a:rPr lang="it-IT" b="1" dirty="0"/>
              <a:t>dare un valore di </a:t>
            </a:r>
            <a:r>
              <a:rPr lang="it-IT" b="1" i="1" dirty="0"/>
              <a:t>default</a:t>
            </a:r>
            <a:r>
              <a:rPr lang="it-IT" b="1" dirty="0"/>
              <a:t> </a:t>
            </a:r>
            <a:r>
              <a:rPr lang="it-IT" dirty="0"/>
              <a:t>nel caso in cui una </a:t>
            </a:r>
            <a:r>
              <a:rPr lang="it-IT" i="1" dirty="0"/>
              <a:t>prop</a:t>
            </a:r>
            <a:r>
              <a:rPr lang="it-IT" dirty="0"/>
              <a:t> abbia come valore </a:t>
            </a:r>
            <a:r>
              <a:rPr lang="it-IT" i="1" dirty="0" err="1"/>
              <a:t>undefined</a:t>
            </a:r>
            <a:endParaRPr lang="it-IT" i="1" dirty="0"/>
          </a:p>
          <a:p>
            <a:r>
              <a:rPr lang="it-IT" i="1" dirty="0"/>
              <a:t>- </a:t>
            </a:r>
            <a:r>
              <a:rPr lang="it-IT" dirty="0"/>
              <a:t>Come </a:t>
            </a:r>
            <a:r>
              <a:rPr lang="it-IT" b="1" dirty="0"/>
              <a:t>valore di ritorno</a:t>
            </a:r>
            <a:r>
              <a:rPr lang="it-IT" dirty="0"/>
              <a:t>, tale funzione ci restituisce un oggetto avente le nostre </a:t>
            </a:r>
            <a:r>
              <a:rPr lang="it-IT" dirty="0" err="1"/>
              <a:t>props</a:t>
            </a:r>
            <a:r>
              <a:rPr lang="it-IT" dirty="0"/>
              <a:t> dichiarate</a:t>
            </a:r>
            <a:endParaRPr lang="it-IT" i="1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79B745A-D422-E7FF-1FC4-C88AAD1F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995" y="2135693"/>
            <a:ext cx="4892757" cy="442029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BA51CEB-E177-DEC4-3E77-6EBD32DF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7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33DF-A4A5-853B-E4BB-1CA51451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C43B-FA01-0888-12D7-DC6142335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- Ora che il nostro pulsante accetta delle </a:t>
            </a:r>
            <a:r>
              <a:rPr lang="it-IT" i="1" dirty="0" err="1"/>
              <a:t>props</a:t>
            </a:r>
            <a:r>
              <a:rPr lang="it-IT" dirty="0"/>
              <a:t> per la gestione dello stile, abbiamo bisogno ancora di definire quali eventi questo può trasmettere in quanto di </a:t>
            </a:r>
            <a:r>
              <a:rPr lang="it-IT" i="1" dirty="0"/>
              <a:t>default, </a:t>
            </a:r>
            <a:r>
              <a:rPr lang="it-IT" u="sng" dirty="0"/>
              <a:t>le componenti non propagano gli eventi al di fuori di esse</a:t>
            </a:r>
          </a:p>
          <a:p>
            <a:r>
              <a:rPr lang="it-IT" i="1" dirty="0"/>
              <a:t>- </a:t>
            </a:r>
            <a:r>
              <a:rPr lang="it-IT" dirty="0"/>
              <a:t>Per dichiarare gli eventi si usa la funzione </a:t>
            </a:r>
            <a:r>
              <a:rPr lang="it-IT" dirty="0" err="1">
                <a:hlinkClick r:id="rId2"/>
              </a:rPr>
              <a:t>defineEmits</a:t>
            </a:r>
            <a:r>
              <a:rPr lang="it-IT" dirty="0">
                <a:hlinkClick r:id="rId2"/>
              </a:rPr>
              <a:t>()</a:t>
            </a:r>
            <a:r>
              <a:rPr lang="it-IT" dirty="0"/>
              <a:t> la quale accetta come </a:t>
            </a:r>
            <a:r>
              <a:rPr lang="it-IT" b="1" dirty="0"/>
              <a:t>parametro di input</a:t>
            </a:r>
            <a:r>
              <a:rPr lang="it-IT" dirty="0"/>
              <a:t> un </a:t>
            </a:r>
            <a:r>
              <a:rPr lang="it-IT" b="1" i="1" dirty="0"/>
              <a:t>array</a:t>
            </a:r>
            <a:r>
              <a:rPr lang="it-IT" dirty="0"/>
              <a:t> con il </a:t>
            </a:r>
            <a:r>
              <a:rPr lang="it-IT" b="1" dirty="0"/>
              <a:t>nome</a:t>
            </a:r>
            <a:r>
              <a:rPr lang="it-IT" dirty="0"/>
              <a:t> degli </a:t>
            </a:r>
            <a:r>
              <a:rPr lang="it-IT" b="1" dirty="0"/>
              <a:t>eventi</a:t>
            </a:r>
            <a:r>
              <a:rPr lang="it-IT" dirty="0"/>
              <a:t> che una componente può trasmettere</a:t>
            </a:r>
          </a:p>
          <a:p>
            <a:r>
              <a:rPr lang="it-IT" dirty="0"/>
              <a:t>- Gli </a:t>
            </a:r>
            <a:r>
              <a:rPr lang="it-IT" b="1" dirty="0"/>
              <a:t>eventi dichiarati </a:t>
            </a:r>
            <a:r>
              <a:rPr lang="it-IT" dirty="0"/>
              <a:t>possono sia coincidere con quelli di </a:t>
            </a:r>
            <a:r>
              <a:rPr lang="it-IT" b="1" dirty="0"/>
              <a:t>default</a:t>
            </a:r>
            <a:r>
              <a:rPr lang="it-IT" dirty="0"/>
              <a:t> del DOM sia essere </a:t>
            </a:r>
            <a:r>
              <a:rPr lang="it-IT" b="1" dirty="0"/>
              <a:t>custom</a:t>
            </a:r>
          </a:p>
          <a:p>
            <a:r>
              <a:rPr lang="it-IT" dirty="0"/>
              <a:t>- Inoltre, questi </a:t>
            </a:r>
            <a:r>
              <a:rPr lang="it-IT" b="1" dirty="0"/>
              <a:t>eventi</a:t>
            </a:r>
            <a:r>
              <a:rPr lang="it-IT" dirty="0"/>
              <a:t> </a:t>
            </a:r>
            <a:r>
              <a:rPr lang="it-IT" b="1" dirty="0"/>
              <a:t>accettano</a:t>
            </a:r>
            <a:r>
              <a:rPr lang="it-IT" dirty="0"/>
              <a:t> </a:t>
            </a:r>
            <a:r>
              <a:rPr lang="it-IT" b="1" dirty="0"/>
              <a:t>qualsiasi tipo di dato </a:t>
            </a:r>
            <a:r>
              <a:rPr lang="it-IT" dirty="0"/>
              <a:t>il quale verrà poi passato come primo parametro di input alla funzione handler</a:t>
            </a:r>
          </a:p>
          <a:p>
            <a:r>
              <a:rPr lang="it-IT" dirty="0"/>
              <a:t>- Tramite gli eventi, il figlio può comunicare col padre. </a:t>
            </a:r>
            <a:br>
              <a:rPr lang="it-IT" dirty="0"/>
            </a:br>
            <a:r>
              <a:rPr lang="it-IT" dirty="0"/>
              <a:t>  Questo tipo di </a:t>
            </a:r>
            <a:r>
              <a:rPr lang="it-IT" b="1" dirty="0"/>
              <a:t>comunicazione bidirezionale </a:t>
            </a:r>
            <a:r>
              <a:rPr lang="it-IT" dirty="0"/>
              <a:t>si chiama </a:t>
            </a:r>
            <a:r>
              <a:rPr lang="it-IT" b="1" i="1" dirty="0" err="1"/>
              <a:t>two</a:t>
            </a:r>
            <a:r>
              <a:rPr lang="it-IT" b="1" i="1" dirty="0"/>
              <a:t>-way data </a:t>
            </a:r>
            <a:r>
              <a:rPr lang="it-IT" b="1" i="1" dirty="0" err="1"/>
              <a:t>binding</a:t>
            </a:r>
            <a:endParaRPr lang="it-IT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8B8AE9-488C-D760-F200-B173C42C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09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9C0C-63F9-C39E-F96B-3356B43CA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8324" y="2642225"/>
            <a:ext cx="3893573" cy="1238045"/>
          </a:xfrm>
        </p:spPr>
        <p:txBody>
          <a:bodyPr>
            <a:normAutofit/>
          </a:bodyPr>
          <a:lstStyle/>
          <a:p>
            <a:r>
              <a:rPr lang="it-IT" dirty="0"/>
              <a:t>Events - esempio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7DC5F43-67D7-866D-CDBC-2EA99232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283" y="315306"/>
            <a:ext cx="6729393" cy="6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8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DFA5-125B-6465-0B75-60409DB4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COMPONENTE IN … </a:t>
            </a:r>
            <a:r>
              <a:rPr lang="en-GB" dirty="0" err="1"/>
              <a:t>componentE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B220-8099-616A-3A1A-208F4F45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66845"/>
            <a:ext cx="9720073" cy="4023360"/>
          </a:xfrm>
        </p:spPr>
        <p:txBody>
          <a:bodyPr/>
          <a:lstStyle/>
          <a:p>
            <a:r>
              <a:rPr lang="en-GB"/>
              <a:t>- Per </a:t>
            </a:r>
            <a:r>
              <a:rPr lang="en-GB" err="1"/>
              <a:t>poter</a:t>
            </a:r>
            <a:r>
              <a:rPr lang="en-GB"/>
              <a:t> </a:t>
            </a:r>
            <a:r>
              <a:rPr lang="en-GB" err="1"/>
              <a:t>utilizzare</a:t>
            </a:r>
            <a:r>
              <a:rPr lang="en-GB"/>
              <a:t> </a:t>
            </a:r>
            <a:r>
              <a:rPr lang="en-GB" err="1"/>
              <a:t>una</a:t>
            </a:r>
            <a:r>
              <a:rPr lang="en-GB"/>
              <a:t> </a:t>
            </a:r>
            <a:r>
              <a:rPr lang="en-GB" err="1"/>
              <a:t>componente</a:t>
            </a:r>
            <a:r>
              <a:rPr lang="en-GB"/>
              <a:t> </a:t>
            </a:r>
            <a:r>
              <a:rPr lang="en-GB" err="1"/>
              <a:t>all’interno</a:t>
            </a:r>
            <a:r>
              <a:rPr lang="en-GB"/>
              <a:t> di </a:t>
            </a:r>
            <a:r>
              <a:rPr lang="en-GB" err="1"/>
              <a:t>un’altra</a:t>
            </a:r>
            <a:r>
              <a:rPr lang="en-GB"/>
              <a:t> (</a:t>
            </a:r>
            <a:r>
              <a:rPr lang="en-GB" err="1"/>
              <a:t>stabilendo</a:t>
            </a:r>
            <a:r>
              <a:rPr lang="en-GB"/>
              <a:t> </a:t>
            </a:r>
            <a:r>
              <a:rPr lang="en-GB" err="1"/>
              <a:t>così</a:t>
            </a:r>
            <a:r>
              <a:rPr lang="en-GB"/>
              <a:t> </a:t>
            </a:r>
            <a:r>
              <a:rPr lang="en-GB" err="1"/>
              <a:t>una</a:t>
            </a:r>
            <a:r>
              <a:rPr lang="en-GB"/>
              <a:t> </a:t>
            </a:r>
            <a:r>
              <a:rPr lang="en-GB" b="1" err="1"/>
              <a:t>relazione</a:t>
            </a:r>
            <a:r>
              <a:rPr lang="en-GB" b="1"/>
              <a:t> padre - </a:t>
            </a:r>
            <a:r>
              <a:rPr lang="en-GB" b="1" err="1"/>
              <a:t>figlio</a:t>
            </a:r>
            <a:r>
              <a:rPr lang="en-GB"/>
              <a:t>) è </a:t>
            </a:r>
            <a:r>
              <a:rPr lang="en-GB" err="1"/>
              <a:t>sufficiente</a:t>
            </a:r>
            <a:r>
              <a:rPr lang="en-GB"/>
              <a:t> </a:t>
            </a:r>
            <a:r>
              <a:rPr lang="en-GB" b="1" err="1"/>
              <a:t>importare</a:t>
            </a:r>
            <a:r>
              <a:rPr lang="en-GB"/>
              <a:t> la </a:t>
            </a:r>
            <a:r>
              <a:rPr lang="en-GB" err="1"/>
              <a:t>componente</a:t>
            </a:r>
            <a:r>
              <a:rPr lang="en-GB"/>
              <a:t> </a:t>
            </a:r>
            <a:r>
              <a:rPr lang="en-GB" err="1"/>
              <a:t>all’interno</a:t>
            </a:r>
            <a:r>
              <a:rPr lang="en-GB"/>
              <a:t> </a:t>
            </a:r>
            <a:r>
              <a:rPr lang="en-GB" err="1"/>
              <a:t>della</a:t>
            </a:r>
            <a:r>
              <a:rPr lang="en-GB"/>
              <a:t> </a:t>
            </a:r>
            <a:r>
              <a:rPr lang="en-GB" err="1"/>
              <a:t>sezione</a:t>
            </a:r>
            <a:r>
              <a:rPr lang="en-GB"/>
              <a:t> &lt;script /&gt; </a:t>
            </a:r>
            <a:r>
              <a:rPr lang="en-GB" err="1"/>
              <a:t>della</a:t>
            </a:r>
            <a:r>
              <a:rPr lang="en-GB"/>
              <a:t> </a:t>
            </a:r>
            <a:r>
              <a:rPr lang="en-GB" err="1"/>
              <a:t>componente</a:t>
            </a:r>
            <a:r>
              <a:rPr lang="en-GB"/>
              <a:t> padre </a:t>
            </a:r>
            <a:r>
              <a:rPr lang="en-GB" err="1"/>
              <a:t>che</a:t>
            </a:r>
            <a:r>
              <a:rPr lang="en-GB"/>
              <a:t> lo </a:t>
            </a:r>
            <a:r>
              <a:rPr lang="en-GB" err="1"/>
              <a:t>vuole</a:t>
            </a:r>
            <a:r>
              <a:rPr lang="en-GB"/>
              <a:t> </a:t>
            </a:r>
            <a:r>
              <a:rPr lang="en-GB" err="1"/>
              <a:t>utilizzare</a:t>
            </a:r>
            <a:endParaRPr lang="it-IT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516D24-9A75-74A5-A842-47F5D7C1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7" y="3240299"/>
            <a:ext cx="9642987" cy="34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29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33DF-A4A5-853B-E4BB-1CA51451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C43B-FA01-0888-12D7-DC6142335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/>
          <a:lstStyle/>
          <a:p>
            <a:r>
              <a:rPr lang="it-IT" dirty="0"/>
              <a:t>- Il template ha </a:t>
            </a:r>
            <a:r>
              <a:rPr lang="it-IT" b="1" dirty="0"/>
              <a:t>accesso</a:t>
            </a:r>
            <a:r>
              <a:rPr lang="it-IT" dirty="0"/>
              <a:t> agli </a:t>
            </a:r>
            <a:r>
              <a:rPr lang="it-IT" b="1" dirty="0"/>
              <a:t>stati reattivi</a:t>
            </a:r>
            <a:r>
              <a:rPr lang="it-IT" dirty="0"/>
              <a:t>, le </a:t>
            </a:r>
            <a:r>
              <a:rPr lang="it-IT" b="1" dirty="0"/>
              <a:t>funzioni</a:t>
            </a:r>
            <a:r>
              <a:rPr lang="it-IT" dirty="0"/>
              <a:t>, le </a:t>
            </a:r>
            <a:r>
              <a:rPr lang="it-IT" b="1" i="1" dirty="0" err="1"/>
              <a:t>props</a:t>
            </a:r>
            <a:r>
              <a:rPr lang="it-IT" dirty="0"/>
              <a:t> e gli </a:t>
            </a:r>
            <a:r>
              <a:rPr lang="it-IT" b="1" dirty="0"/>
              <a:t>eventi</a:t>
            </a:r>
            <a:r>
              <a:rPr lang="it-IT" dirty="0"/>
              <a:t> definiti all’interno dello &lt;script /&gt;</a:t>
            </a:r>
          </a:p>
          <a:p>
            <a:r>
              <a:rPr lang="it-IT" dirty="0"/>
              <a:t>- Per mostrare il </a:t>
            </a:r>
            <a:r>
              <a:rPr lang="it-IT" b="1" u="sng" dirty="0"/>
              <a:t>valore di uno stato </a:t>
            </a:r>
            <a:r>
              <a:rPr lang="it-IT" dirty="0"/>
              <a:t>all’interno del template, è sufficiente andare a utilizzarlo all’interno della notazione a </a:t>
            </a:r>
            <a:r>
              <a:rPr lang="it-IT" i="1" dirty="0" err="1"/>
              <a:t>moustasche</a:t>
            </a:r>
            <a:r>
              <a:rPr lang="it-IT" dirty="0"/>
              <a:t> ({{ }})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8B8AE9-488C-D760-F200-B173C42C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FC8647A-F221-A466-A66E-B3DEC3F8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53" y="4168345"/>
            <a:ext cx="6833419" cy="24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C65D-A436-1DC1-85B4-637EEF43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anchor="ctr">
            <a:normAutofit/>
          </a:bodyPr>
          <a:lstStyle/>
          <a:p>
            <a:r>
              <a:rPr lang="en-GB"/>
              <a:t>2. Template – props/</a:t>
            </a:r>
            <a:r>
              <a:rPr lang="en-GB" err="1"/>
              <a:t>attrs</a:t>
            </a:r>
            <a:r>
              <a:rPr lang="en-GB"/>
              <a:t> binding</a:t>
            </a:r>
            <a:r>
              <a:rPr lang="en-GB" dirty="0"/>
              <a:t> </a:t>
            </a:r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6F1A5-FF2F-0C67-7A21-6D65D25F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968" y="2946453"/>
            <a:ext cx="5678424" cy="180289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B3962-0E04-64A3-774F-0AD25983C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412954"/>
            <a:ext cx="5248656" cy="3762294"/>
          </a:xfrm>
        </p:spPr>
        <p:txBody>
          <a:bodyPr>
            <a:normAutofit/>
          </a:bodyPr>
          <a:lstStyle/>
          <a:p>
            <a:r>
              <a:rPr lang="it-IT" sz="1800" dirty="0"/>
              <a:t>- Vi sono due modi per passare un valore a un attributo di una componente o di un elemento HTML</a:t>
            </a:r>
            <a:endParaRPr lang="it-IT" sz="1800" u="sng" dirty="0"/>
          </a:p>
          <a:p>
            <a:r>
              <a:rPr lang="it-IT" sz="1800" dirty="0"/>
              <a:t>  - Statico: si passa una stringa all’attributo</a:t>
            </a:r>
          </a:p>
          <a:p>
            <a:r>
              <a:rPr lang="it-IT" sz="1800" dirty="0"/>
              <a:t>  - Dinamico: si utilizza </a:t>
            </a:r>
            <a:r>
              <a:rPr lang="it-IT" sz="1800" dirty="0">
                <a:hlinkClick r:id="rId3"/>
              </a:rPr>
              <a:t>v-</a:t>
            </a:r>
            <a:r>
              <a:rPr lang="it-IT" sz="1800" dirty="0" err="1">
                <a:hlinkClick r:id="rId3"/>
              </a:rPr>
              <a:t>bind</a:t>
            </a:r>
            <a:r>
              <a:rPr lang="it-IT" sz="1800" dirty="0"/>
              <a:t> oppure il suo </a:t>
            </a:r>
            <a:r>
              <a:rPr lang="en-US" sz="1800" i="1" dirty="0"/>
              <a:t>shorthand</a:t>
            </a:r>
            <a:r>
              <a:rPr lang="it-IT" sz="1800" i="1" dirty="0"/>
              <a:t> </a:t>
            </a:r>
            <a:r>
              <a:rPr lang="en-GB" sz="1800" dirty="0"/>
              <a:t>(:) per </a:t>
            </a:r>
            <a:r>
              <a:rPr lang="it-IT" altLang="ja-JP" sz="1800" dirty="0"/>
              <a:t>poter</a:t>
            </a:r>
            <a:r>
              <a:rPr lang="ja-JP" altLang="en-GB" sz="1800" dirty="0"/>
              <a:t> </a:t>
            </a:r>
            <a:r>
              <a:rPr lang="it-IT" altLang="ja-JP" sz="1800" dirty="0"/>
              <a:t>inserire</a:t>
            </a:r>
            <a:r>
              <a:rPr lang="en-GB" altLang="ja-JP" sz="1800" dirty="0"/>
              <a:t> </a:t>
            </a:r>
            <a:r>
              <a:rPr lang="it-IT" altLang="ja-JP" sz="1800" dirty="0"/>
              <a:t>un’espressione</a:t>
            </a:r>
            <a:r>
              <a:rPr lang="en-GB" sz="1800" dirty="0"/>
              <a:t> JS</a:t>
            </a:r>
            <a:r>
              <a:rPr lang="it-IT" sz="1800" dirty="0"/>
              <a:t> o il valore di una variabile</a:t>
            </a:r>
          </a:p>
          <a:p>
            <a:r>
              <a:rPr lang="it-IT" sz="1800" dirty="0"/>
              <a:t>- Nel secondo caso, i valori che si possono inserire non si limitano alle stringhe ma possiamo passare anche dei </a:t>
            </a:r>
            <a:r>
              <a:rPr lang="it-IT" sz="1800" dirty="0">
                <a:hlinkClick r:id="rId4"/>
              </a:rPr>
              <a:t>dati reattivi, numeri, booleani, oggetti e array di quest’ultimi</a:t>
            </a:r>
            <a:endParaRPr lang="it-IT" sz="1800" dirty="0"/>
          </a:p>
          <a:p>
            <a:endParaRPr lang="it-IT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BC49F3-5451-BFC0-3D88-36FCA957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0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3711E6D-AE54-BA8B-5F8B-9A40B2E5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2. Template – event handling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07553F-AFCD-BDDE-6BC0-3634FE4F4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- Per la </a:t>
            </a:r>
            <a:r>
              <a:rPr lang="en-US" dirty="0" err="1">
                <a:hlinkClick r:id="rId2"/>
              </a:rPr>
              <a:t>gestione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degli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eventi</a:t>
            </a:r>
            <a:r>
              <a:rPr lang="en-US" dirty="0"/>
              <a:t>, vi è la </a:t>
            </a:r>
            <a:r>
              <a:rPr lang="en-US" dirty="0" err="1"/>
              <a:t>seguente</a:t>
            </a:r>
            <a:r>
              <a:rPr lang="en-US" dirty="0"/>
              <a:t> </a:t>
            </a:r>
            <a:r>
              <a:rPr lang="en-US" dirty="0" err="1"/>
              <a:t>notazione</a:t>
            </a:r>
            <a:r>
              <a:rPr lang="en-US" dirty="0"/>
              <a:t>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@[nome_evento]=“[event_handler]” </a:t>
            </a:r>
            <a:r>
              <a:rPr lang="en-US" dirty="0" err="1"/>
              <a:t>oppure</a:t>
            </a:r>
            <a:r>
              <a:rPr lang="en-US" dirty="0"/>
              <a:t> </a:t>
            </a:r>
            <a:r>
              <a:rPr lang="en-US" sz="1600" dirty="0">
                <a:latin typeface="Consolas" panose="020B0609020204030204" pitchFamily="49" charset="0"/>
              </a:rPr>
              <a:t>v-on:[</a:t>
            </a:r>
            <a:r>
              <a:rPr lang="en-US" sz="1600" dirty="0" err="1">
                <a:latin typeface="Consolas" panose="020B0609020204030204" pitchFamily="49" charset="0"/>
              </a:rPr>
              <a:t>nome_evento</a:t>
            </a:r>
            <a:r>
              <a:rPr lang="en-US" sz="1600" dirty="0">
                <a:latin typeface="Consolas" panose="020B0609020204030204" pitchFamily="49" charset="0"/>
              </a:rPr>
              <a:t>]=“[event-handler]”</a:t>
            </a:r>
          </a:p>
          <a:p>
            <a:r>
              <a:rPr lang="en-US" dirty="0"/>
              <a:t>- Al </a:t>
            </a:r>
            <a:r>
              <a:rPr lang="en-US" dirty="0" err="1"/>
              <a:t>posto</a:t>
            </a:r>
            <a:r>
              <a:rPr lang="en-US" dirty="0"/>
              <a:t> di 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nome_evento</a:t>
            </a:r>
            <a:r>
              <a:rPr lang="en-US" sz="1600" dirty="0">
                <a:latin typeface="Consolas" panose="020B0609020204030204" pitchFamily="49" charset="0"/>
              </a:rPr>
              <a:t>] </a:t>
            </a:r>
            <a:r>
              <a:rPr lang="en-US" dirty="0"/>
              <a:t>ci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i="1" dirty="0"/>
              <a:t> </a:t>
            </a:r>
            <a:r>
              <a:rPr lang="en-US" b="1" dirty="0" err="1"/>
              <a:t>eventi</a:t>
            </a:r>
            <a:r>
              <a:rPr lang="en-US" b="1" dirty="0"/>
              <a:t> </a:t>
            </a:r>
            <a:r>
              <a:rPr lang="en-US" b="1" dirty="0" err="1"/>
              <a:t>nativi</a:t>
            </a:r>
            <a:r>
              <a:rPr lang="en-US" dirty="0"/>
              <a:t> del DOM e/o </a:t>
            </a:r>
            <a:r>
              <a:rPr lang="en-US" b="1" dirty="0" err="1"/>
              <a:t>eventi</a:t>
            </a:r>
            <a:r>
              <a:rPr lang="en-US" b="1" dirty="0"/>
              <a:t> custom</a:t>
            </a:r>
            <a:r>
              <a:rPr lang="en-US" dirty="0"/>
              <a:t> </a:t>
            </a:r>
            <a:r>
              <a:rPr lang="en-US" dirty="0" err="1"/>
              <a:t>dichiarati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it-IT" dirty="0" err="1">
                <a:hlinkClick r:id="rId3"/>
              </a:rPr>
              <a:t>defineEmits</a:t>
            </a:r>
            <a:r>
              <a:rPr lang="it-IT" dirty="0">
                <a:hlinkClick r:id="rId3"/>
              </a:rPr>
              <a:t>()</a:t>
            </a:r>
            <a:r>
              <a:rPr lang="it-IT" dirty="0"/>
              <a:t> </a:t>
            </a:r>
          </a:p>
          <a:p>
            <a:r>
              <a:rPr lang="it-IT" dirty="0"/>
              <a:t>- Se si utilizza questa </a:t>
            </a:r>
            <a:r>
              <a:rPr lang="it-IT" i="1" dirty="0"/>
              <a:t>direttiva</a:t>
            </a:r>
            <a:r>
              <a:rPr lang="it-IT" dirty="0"/>
              <a:t> </a:t>
            </a:r>
            <a:r>
              <a:rPr lang="it-IT" u="sng" dirty="0"/>
              <a:t>in un elemento HTML</a:t>
            </a:r>
            <a:r>
              <a:rPr lang="it-IT" dirty="0"/>
              <a:t>, gli unici </a:t>
            </a:r>
            <a:r>
              <a:rPr lang="it-IT" u="sng" dirty="0"/>
              <a:t>eventi</a:t>
            </a:r>
            <a:r>
              <a:rPr lang="it-IT" dirty="0"/>
              <a:t> che potrò gestire sono quelli </a:t>
            </a:r>
            <a:r>
              <a:rPr lang="it-IT" u="sng" dirty="0"/>
              <a:t>nativi del DOM </a:t>
            </a:r>
          </a:p>
          <a:p>
            <a:r>
              <a:rPr lang="it-IT" dirty="0"/>
              <a:t>- Se invece utilizzo </a:t>
            </a:r>
            <a:r>
              <a:rPr lang="it-IT" i="1" dirty="0">
                <a:hlinkClick r:id="rId4"/>
              </a:rPr>
              <a:t>v-on</a:t>
            </a:r>
            <a:r>
              <a:rPr lang="it-IT" i="1" dirty="0"/>
              <a:t> </a:t>
            </a:r>
            <a:r>
              <a:rPr lang="it-IT" dirty="0"/>
              <a:t>su una </a:t>
            </a:r>
            <a:r>
              <a:rPr lang="it-IT" u="sng" dirty="0"/>
              <a:t>componente</a:t>
            </a:r>
            <a:r>
              <a:rPr lang="it-IT" dirty="0"/>
              <a:t>, potrò soltanto gestire gli </a:t>
            </a:r>
            <a:r>
              <a:rPr lang="it-IT" u="sng" dirty="0"/>
              <a:t>eventi definiti in</a:t>
            </a:r>
            <a:r>
              <a:rPr lang="it-IT" dirty="0"/>
              <a:t> quella </a:t>
            </a:r>
            <a:r>
              <a:rPr lang="it-IT" u="sng" dirty="0"/>
              <a:t>componente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61452D-8CD2-0949-65D1-EE3C7527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89AF-78D2-ED00-28AA-E75F337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Template – event handling </a:t>
            </a:r>
            <a:r>
              <a:rPr lang="it-IT" dirty="0"/>
              <a:t>esempio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FF666B-1294-3F77-0BCD-DD19DDEA2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AF3563-32DB-8BED-23B4-11C4FD8FD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1658" y="2286000"/>
            <a:ext cx="5384821" cy="4022725"/>
          </a:xfrm>
        </p:spPr>
      </p:pic>
    </p:spTree>
    <p:extLst>
      <p:ext uri="{BB962C8B-B14F-4D97-AF65-F5344CB8AC3E}">
        <p14:creationId xmlns:p14="http://schemas.microsoft.com/office/powerpoint/2010/main" val="338200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F296-7592-F0D4-8E8D-8566075C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Template – event handling </a:t>
            </a:r>
            <a:r>
              <a:rPr lang="it-IT" dirty="0"/>
              <a:t>esempio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557A39-7344-7AFC-CF51-A0DE13BF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C6A48E0-1E56-DD7D-C3DB-BC88C87AA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8969" y="1826441"/>
            <a:ext cx="6626708" cy="5031559"/>
          </a:xfrm>
        </p:spPr>
      </p:pic>
    </p:spTree>
    <p:extLst>
      <p:ext uri="{BB962C8B-B14F-4D97-AF65-F5344CB8AC3E}">
        <p14:creationId xmlns:p14="http://schemas.microsoft.com/office/powerpoint/2010/main" val="48698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n example of user which clicks a button.&#10;In response to this interaction, the counter increases its current value which starts from zero.">
            <a:extLst>
              <a:ext uri="{FF2B5EF4-FFF2-40B4-BE49-F238E27FC236}">
                <a16:creationId xmlns:a16="http://schemas.microsoft.com/office/drawing/2014/main" id="{0631D098-950D-CB63-3D85-EBA5D4D8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031" y="4572001"/>
            <a:ext cx="3390900" cy="1619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en-GB" dirty="0" err="1"/>
              <a:t>Panoramica</a:t>
            </a:r>
            <a:r>
              <a:rPr lang="en-GB" dirty="0"/>
              <a:t> vue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599AE-25A2-446D-FA6D-315FC644C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- Framework </a:t>
            </a:r>
            <a:r>
              <a:rPr lang="it-IT" err="1"/>
              <a:t>Javascript</a:t>
            </a:r>
            <a:r>
              <a:rPr lang="it-IT"/>
              <a:t> per lo sviluppo di UI basato su componenti</a:t>
            </a:r>
          </a:p>
          <a:p>
            <a:r>
              <a:rPr lang="it-IT"/>
              <a:t>- Componenti si basano su HTML, </a:t>
            </a:r>
            <a:r>
              <a:rPr lang="it-IT" err="1"/>
              <a:t>Javascript</a:t>
            </a:r>
            <a:r>
              <a:rPr lang="it-IT"/>
              <a:t> e CSS</a:t>
            </a:r>
          </a:p>
          <a:p>
            <a:r>
              <a:rPr lang="it-IT"/>
              <a:t>- Tramite l’utilizzo della </a:t>
            </a:r>
            <a:r>
              <a:rPr lang="it-IT" i="1"/>
              <a:t>reattività</a:t>
            </a:r>
            <a:r>
              <a:rPr lang="it-IT"/>
              <a:t>, è possibile aggiornare l’UI al variare dello stato delle componenti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300FF-F2E6-2A1B-3992-761C9BC1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4BA459A-4A69-B483-2E7C-B0DAF7F98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415" y="4468692"/>
            <a:ext cx="4928616" cy="1987345"/>
          </a:xfrm>
          <a:prstGeom prst="rect">
            <a:avLst/>
          </a:prstGeo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42DD71B-24AC-364A-CBBE-B7BD7E1E2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459" y="4426656"/>
            <a:ext cx="2820494" cy="20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F06E-271B-E671-82DB-2A2183D6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3.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D46A-D0AE-396E-90B7-38BA129F4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- Nella sezione style della nostra componente, possiamo inserire tutte le classi e le proprietà CSS che vogliamo</a:t>
            </a:r>
          </a:p>
          <a:p>
            <a:r>
              <a:rPr lang="en-IT" dirty="0"/>
              <a:t>- </a:t>
            </a:r>
            <a:r>
              <a:rPr lang="en-GB" dirty="0"/>
              <a:t>In </a:t>
            </a:r>
            <a:r>
              <a:rPr lang="it-IT" dirty="0"/>
              <a:t>questa sezione possiamo decidere se </a:t>
            </a:r>
            <a:r>
              <a:rPr lang="en-IT" dirty="0"/>
              <a:t>applicare</a:t>
            </a:r>
            <a:r>
              <a:rPr lang="en-GB" dirty="0"/>
              <a:t> lo </a:t>
            </a:r>
            <a:r>
              <a:rPr lang="en-GB" i="1" dirty="0"/>
              <a:t>style</a:t>
            </a:r>
            <a:r>
              <a:rPr lang="en-IT" dirty="0"/>
              <a:t> </a:t>
            </a:r>
            <a:r>
              <a:rPr lang="en-IT" b="1" u="sng" dirty="0"/>
              <a:t>solo alla componente</a:t>
            </a:r>
            <a:r>
              <a:rPr lang="en-GB" b="1" dirty="0"/>
              <a:t> </a:t>
            </a:r>
            <a:r>
              <a:rPr lang="en-GB" dirty="0" err="1"/>
              <a:t>oppure</a:t>
            </a:r>
            <a:r>
              <a:rPr lang="en-GB" dirty="0"/>
              <a:t> </a:t>
            </a:r>
            <a:r>
              <a:rPr lang="it-IT" b="1" u="sng" dirty="0"/>
              <a:t>globalmente</a:t>
            </a:r>
          </a:p>
          <a:p>
            <a:r>
              <a:rPr lang="en-IT" dirty="0"/>
              <a:t>- Se vogliamo inserire gli stili con uno </a:t>
            </a:r>
            <a:r>
              <a:rPr lang="en-IT" b="1" u="sng" dirty="0"/>
              <a:t>scope globale,</a:t>
            </a:r>
            <a:r>
              <a:rPr lang="en-IT" dirty="0"/>
              <a:t> allora ci basta inserire le nostre classi nella sezione style (che è come accade di </a:t>
            </a:r>
            <a:r>
              <a:rPr lang="en-IT" i="1" dirty="0"/>
              <a:t>default </a:t>
            </a:r>
            <a:r>
              <a:rPr lang="en-IT" dirty="0"/>
              <a:t>quando si importa un file CSS in una pagina)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6F5382-10ED-38AD-29E5-BB332AB8C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145" y="585216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68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58FB-BB3E-874B-4144-3CFDEC16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3. </a:t>
            </a:r>
            <a:r>
              <a:rPr lang="en-GB" dirty="0"/>
              <a:t>S</a:t>
            </a:r>
            <a:r>
              <a:rPr lang="en-IT" dirty="0"/>
              <a:t>tyle scoped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CDEF3-79C4-F742-8CD8-633A5A6DD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- Se vogliamo che gli stili vengano applicati solo alla </a:t>
            </a:r>
            <a:r>
              <a:rPr lang="en-IT" b="1" u="sng" dirty="0"/>
              <a:t>componente</a:t>
            </a:r>
            <a:r>
              <a:rPr lang="en-IT" dirty="0"/>
              <a:t> in cui si trova lo script, dobbiamo inserire l’attributo </a:t>
            </a:r>
            <a:r>
              <a:rPr lang="en-IT" i="1" u="sng" dirty="0"/>
              <a:t>scoped</a:t>
            </a:r>
            <a:r>
              <a:rPr lang="en-IT" i="1" dirty="0"/>
              <a:t> </a:t>
            </a:r>
            <a:r>
              <a:rPr lang="en-IT" dirty="0"/>
              <a:t>allo style</a:t>
            </a:r>
          </a:p>
          <a:p>
            <a:pPr marL="0" indent="0">
              <a:buNone/>
            </a:pPr>
            <a:r>
              <a:rPr lang="en-IT" dirty="0"/>
              <a:t>- Utilizzando questo attributo, </a:t>
            </a:r>
            <a:r>
              <a:rPr lang="en-IT" u="sng" dirty="0"/>
              <a:t>possiamo</a:t>
            </a:r>
            <a:r>
              <a:rPr lang="en-IT" dirty="0"/>
              <a:t> inoltre </a:t>
            </a:r>
            <a:r>
              <a:rPr lang="en-IT" u="sng" dirty="0"/>
              <a:t>applicare degli stili ai figli </a:t>
            </a:r>
            <a:r>
              <a:rPr lang="en-IT" dirty="0"/>
              <a:t>di una componente</a:t>
            </a:r>
          </a:p>
          <a:p>
            <a:pPr marL="0" indent="0">
              <a:buNone/>
            </a:pPr>
            <a:r>
              <a:rPr lang="en-IT" dirty="0"/>
              <a:t>- Per fare ciò, si utilizza la </a:t>
            </a:r>
            <a:r>
              <a:rPr lang="en-IT" i="1" dirty="0"/>
              <a:t>direttiva </a:t>
            </a:r>
            <a:r>
              <a:rPr lang="en-IT" dirty="0">
                <a:hlinkClick r:id="rId3"/>
              </a:rPr>
              <a:t>:deep()</a:t>
            </a:r>
            <a:r>
              <a:rPr lang="en-IT" dirty="0"/>
              <a:t> che accetta come parametro di input un selettore </a:t>
            </a:r>
          </a:p>
          <a:p>
            <a:pPr marL="0" indent="0">
              <a:buNone/>
            </a:pPr>
            <a:r>
              <a:rPr lang="en-IT" i="1" dirty="0"/>
              <a:t>- </a:t>
            </a:r>
            <a:r>
              <a:rPr lang="en-IT" dirty="0"/>
              <a:t>Se la componente padre vuole applicare lo stile all’elemento </a:t>
            </a:r>
            <a:r>
              <a:rPr lang="en-IT" i="1" dirty="0"/>
              <a:t>root</a:t>
            </a:r>
            <a:r>
              <a:rPr lang="en-IT" dirty="0"/>
              <a:t> della componente figlio, non ha bisogno di utilizzare la </a:t>
            </a:r>
            <a:r>
              <a:rPr lang="en-IT" i="1" dirty="0"/>
              <a:t>direttiva :deep()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02D73C-E652-BB6D-C241-9BB80770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145" y="585216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6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4CA6-DDB5-ECB6-DA48-39E08D64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3. Style scoped - esempio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0A613-42AA-A068-F50C-D5D8ED67C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462" y="5316867"/>
            <a:ext cx="4621716" cy="1089025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7F97BD-02F2-E65B-E56C-461E57730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376" y="2027682"/>
            <a:ext cx="4179888" cy="2935744"/>
          </a:xfrm>
          <a:prstGeom prst="rect">
            <a:avLst/>
          </a:prstGeom>
        </p:spPr>
      </p:pic>
      <p:pic>
        <p:nvPicPr>
          <p:cNvPr id="12" name="Content Placeholder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E561B77-0D98-7105-9F93-0FE7E3DF1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7822" y="2027682"/>
            <a:ext cx="6740016" cy="4378210"/>
          </a:xfr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AFDF6FC-D9DF-B7ED-5893-33CBDC562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145" y="585216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298BE-14F8-B0CE-F2B2-831092B5E8A3}"/>
              </a:ext>
            </a:extLst>
          </p:cNvPr>
          <p:cNvSpPr txBox="1"/>
          <p:nvPr/>
        </p:nvSpPr>
        <p:spPr>
          <a:xfrm>
            <a:off x="1942045" y="2267339"/>
            <a:ext cx="504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CounterDemoView.vue (parent di 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&lt;DemoCard/&gt;</a:t>
            </a:r>
            <a:r>
              <a:rPr lang="en-GB" dirty="0">
                <a:solidFill>
                  <a:schemeClr val="bg1"/>
                </a:solidFill>
              </a:rPr>
              <a:t>)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14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9041-2299-945A-A109-A4286B5F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Esempio pratico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A58933-DC5D-C614-A15B-396E91B4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9" y="2286036"/>
            <a:ext cx="6477290" cy="33681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B663-E983-FA4F-FF85-26D115B89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58284" y="2794518"/>
            <a:ext cx="4754880" cy="1884784"/>
          </a:xfrm>
        </p:spPr>
        <p:txBody>
          <a:bodyPr>
            <a:normAutofit/>
          </a:bodyPr>
          <a:lstStyle/>
          <a:p>
            <a:r>
              <a:rPr lang="it-IT" dirty="0"/>
              <a:t>Siamo nella pagina del profilo dell’utente e si vuole implementare un meccanismo che permetta di sincronizzare alla modifica del campo </a:t>
            </a:r>
            <a:r>
              <a:rPr lang="it-IT" i="1" dirty="0"/>
              <a:t>username</a:t>
            </a:r>
            <a:r>
              <a:rPr lang="it-IT" dirty="0"/>
              <a:t> l</a:t>
            </a:r>
            <a:r>
              <a:rPr lang="en-GB" dirty="0"/>
              <a:t>’</a:t>
            </a:r>
            <a:r>
              <a:rPr lang="en-GB" dirty="0" err="1"/>
              <a:t>attuale</a:t>
            </a:r>
            <a:r>
              <a:rPr lang="en-GB" dirty="0"/>
              <a:t> </a:t>
            </a:r>
            <a:r>
              <a:rPr lang="en-GB" i="1" dirty="0"/>
              <a:t>username</a:t>
            </a:r>
            <a:r>
              <a:rPr lang="en-GB" dirty="0"/>
              <a:t> </a:t>
            </a:r>
            <a:r>
              <a:rPr lang="en-GB" dirty="0" err="1"/>
              <a:t>dell’utente</a:t>
            </a:r>
            <a:endParaRPr lang="en-GB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46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9A97-C340-9787-925B-61634022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n-GB" dirty="0"/>
              <a:t>Ma… Mi serve proprio vue?</a:t>
            </a:r>
            <a:endParaRPr lang="it-IT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E89481-DFF9-DDB2-B667-00B4B48AF4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042882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454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7292-668C-98C3-D7FF-AA3F60CE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RISPOSTA: NO?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A2394-5D87-E243-5B99-7AA5462D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027" y="671243"/>
            <a:ext cx="1413589" cy="141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8E477C4-5CA0-FB62-CB91-6F1BD886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6012" y="2423686"/>
            <a:ext cx="7736304" cy="3849098"/>
          </a:xfrm>
        </p:spPr>
      </p:pic>
    </p:spTree>
    <p:extLst>
      <p:ext uri="{BB962C8B-B14F-4D97-AF65-F5344CB8AC3E}">
        <p14:creationId xmlns:p14="http://schemas.microsoft.com/office/powerpoint/2010/main" val="72565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70BF-4925-7D9E-59FD-CF1AD62C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RISPOSTA: NO?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73683D4-E9E7-022C-B06A-FAB89F7E26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6932" y="663875"/>
            <a:ext cx="3480940" cy="5814011"/>
          </a:xfr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99882C4-3DF0-9E8B-2D29-28BF34227F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21" y="2302495"/>
            <a:ext cx="5875366" cy="322234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0395D12-2ADD-4321-1CE7-D29A26AFA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127" y="1806070"/>
            <a:ext cx="992849" cy="992849"/>
          </a:xfrm>
          <a:prstGeom prst="rect">
            <a:avLst/>
          </a:prstGeom>
        </p:spPr>
      </p:pic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0CC80834-4CBA-833D-E2CE-CA284DB4B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393" y="312017"/>
            <a:ext cx="873763" cy="9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5AFE-5B93-BBB2-B807-187F28EA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</a:t>
            </a:r>
            <a:r>
              <a:rPr lang="it-IT" dirty="0" err="1"/>
              <a:t>vanilla</a:t>
            </a:r>
            <a:r>
              <a:rPr lang="it-IT" dirty="0"/>
              <a:t> </a:t>
            </a:r>
            <a:r>
              <a:rPr lang="it-IT" dirty="0" err="1"/>
              <a:t>js</a:t>
            </a:r>
            <a:r>
              <a:rPr lang="it-IT" dirty="0"/>
              <a:t> - analisi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E077-2645-476E-FBE6-2A97C2C22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PRO</a:t>
            </a:r>
          </a:p>
          <a:p>
            <a:pPr lvl="1"/>
            <a:r>
              <a:rPr lang="it-IT" b="1" dirty="0"/>
              <a:t>Non appesantisco il </a:t>
            </a:r>
            <a:r>
              <a:rPr lang="it-IT" b="1" i="1" dirty="0"/>
              <a:t>bundle-size</a:t>
            </a:r>
            <a:r>
              <a:rPr lang="it-IT" b="1" dirty="0"/>
              <a:t> finale</a:t>
            </a:r>
            <a:r>
              <a:rPr lang="it-IT" dirty="0"/>
              <a:t> dell’applicazione (non abbiamo dipendenze esterne)</a:t>
            </a:r>
          </a:p>
          <a:p>
            <a:pPr lvl="1"/>
            <a:r>
              <a:rPr lang="it-IT" b="1" dirty="0"/>
              <a:t>Non richiede conoscenze aggiuntive </a:t>
            </a:r>
            <a:r>
              <a:rPr lang="it-IT" dirty="0"/>
              <a:t>(a parte </a:t>
            </a:r>
            <a:r>
              <a:rPr lang="it-IT" dirty="0" err="1"/>
              <a:t>Vanilla</a:t>
            </a:r>
            <a:r>
              <a:rPr lang="it-IT" dirty="0"/>
              <a:t> JS) per la sua implementazione</a:t>
            </a:r>
          </a:p>
          <a:p>
            <a:r>
              <a:rPr lang="it-IT" dirty="0"/>
              <a:t>CONTRO</a:t>
            </a:r>
          </a:p>
          <a:p>
            <a:pPr lvl="1"/>
            <a:r>
              <a:rPr lang="it-IT" b="1" dirty="0"/>
              <a:t>Manipolazione del DOM tramite i selettori </a:t>
            </a:r>
            <a:r>
              <a:rPr lang="it-IT" dirty="0"/>
              <a:t>i quali, se non gestiti bene, possono risultare complicati da mantenere (e.g. l</a:t>
            </a:r>
            <a:r>
              <a:rPr lang="it-IT" i="1" dirty="0"/>
              <a:t>’id o classe</a:t>
            </a:r>
            <a:r>
              <a:rPr lang="it-IT" dirty="0"/>
              <a:t> dell’elemento e del selettore devono essere sempre sincronizzati </a:t>
            </a:r>
            <a:r>
              <a:rPr lang="it-IT" i="1" dirty="0"/>
              <a:t>)</a:t>
            </a:r>
          </a:p>
          <a:p>
            <a:pPr lvl="1"/>
            <a:r>
              <a:rPr lang="it-IT" b="1" dirty="0"/>
              <a:t>Difficile riutilizzare la componente in termini di CSS e HTML</a:t>
            </a:r>
            <a:br>
              <a:rPr lang="it-IT" dirty="0"/>
            </a:br>
            <a:r>
              <a:rPr lang="it-IT" dirty="0"/>
              <a:t>(e.g. Dove inseriamo il CSS specifico per l’input? Come riutilizziamo il componente?)</a:t>
            </a:r>
          </a:p>
          <a:p>
            <a:pPr lvl="1"/>
            <a:r>
              <a:rPr lang="it-IT" dirty="0"/>
              <a:t>Ripetizione di codice per quanto riguarda la selezione dell’elemento HTML e la sua gestione</a:t>
            </a:r>
            <a:br>
              <a:rPr lang="it-IT" dirty="0"/>
            </a:b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   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1F0448-FE9C-0088-0A04-B1602285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027" y="671243"/>
            <a:ext cx="1413589" cy="141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851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91B8-891C-BAF1-DDD4-37FE1FB0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870" y="472701"/>
            <a:ext cx="3115253" cy="1499616"/>
          </a:xfrm>
        </p:spPr>
        <p:txBody>
          <a:bodyPr/>
          <a:lstStyle/>
          <a:p>
            <a:r>
              <a:rPr lang="it-IT" dirty="0"/>
              <a:t>Risultato: sì?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7DEBE9A-7FCF-6A31-C87A-4331F7081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145" y="585216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F9017C5-2697-C0DB-AFB7-09A977ABA8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46" y="2295059"/>
            <a:ext cx="4788799" cy="4334604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1CD6660-CE41-370A-8E34-2F74EC0DC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46" y="0"/>
            <a:ext cx="5103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83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C5B2-1408-C64B-1956-5E6C41AC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Two-way data binding: v-model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E988F-B8CE-8591-7E93-E8B73BCB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</a:t>
            </a:r>
            <a:r>
              <a:rPr lang="it-IT" dirty="0"/>
              <a:t>Nell’integrazione con </a:t>
            </a:r>
            <a:r>
              <a:rPr lang="it-IT" dirty="0" err="1"/>
              <a:t>Vue</a:t>
            </a:r>
            <a:r>
              <a:rPr lang="it-IT" dirty="0"/>
              <a:t>, si può notare come la comunicazione tra componente padre (</a:t>
            </a:r>
            <a:r>
              <a:rPr lang="it-IT" sz="2000" dirty="0" err="1">
                <a:latin typeface="Consolas" panose="020B0609020204030204" pitchFamily="49" charset="0"/>
              </a:rPr>
              <a:t>Profile.vue</a:t>
            </a:r>
            <a:r>
              <a:rPr lang="it-IT" dirty="0"/>
              <a:t>) e figlio (</a:t>
            </a:r>
            <a:r>
              <a:rPr lang="it-IT" sz="2000" dirty="0" err="1">
                <a:latin typeface="Consolas" panose="020B0609020204030204" pitchFamily="49" charset="0"/>
              </a:rPr>
              <a:t>DemoInput.vue</a:t>
            </a:r>
            <a:r>
              <a:rPr lang="it-IT" dirty="0"/>
              <a:t>) sia possibile grazie all’utilizzo della </a:t>
            </a:r>
            <a:r>
              <a:rPr lang="it-IT" i="1" dirty="0"/>
              <a:t>prop</a:t>
            </a:r>
            <a:r>
              <a:rPr lang="it-IT" dirty="0"/>
              <a:t> </a:t>
            </a:r>
            <a:r>
              <a:rPr lang="it-IT" sz="2000" dirty="0">
                <a:latin typeface="Consolas" panose="020B0609020204030204" pitchFamily="49" charset="0"/>
              </a:rPr>
              <a:t>modelValue</a:t>
            </a:r>
            <a:r>
              <a:rPr lang="it-IT" dirty="0"/>
              <a:t> e dell’evento </a:t>
            </a:r>
            <a:r>
              <a:rPr lang="it-IT" sz="2000" dirty="0">
                <a:latin typeface="Consolas" panose="020B0609020204030204" pitchFamily="49" charset="0"/>
              </a:rPr>
              <a:t>update:modelValue</a:t>
            </a:r>
            <a:endParaRPr lang="it-IT" dirty="0">
              <a:latin typeface="Consolas" panose="020B0609020204030204" pitchFamily="49" charset="0"/>
            </a:endParaRPr>
          </a:p>
          <a:p>
            <a:r>
              <a:rPr lang="en-GB" dirty="0"/>
              <a:t>- </a:t>
            </a:r>
            <a:r>
              <a:rPr lang="it-IT" dirty="0"/>
              <a:t>Questo pattern è così comune che </a:t>
            </a:r>
            <a:r>
              <a:rPr lang="it-IT" dirty="0" err="1"/>
              <a:t>Vue</a:t>
            </a:r>
            <a:r>
              <a:rPr lang="it-IT" dirty="0"/>
              <a:t> gli ha dedicato una </a:t>
            </a:r>
            <a:r>
              <a:rPr lang="it-IT" i="1" dirty="0"/>
              <a:t>direttiva apposita:</a:t>
            </a:r>
            <a:br>
              <a:rPr lang="it-IT" i="1" dirty="0"/>
            </a:br>
            <a:r>
              <a:rPr lang="it-IT" i="1" dirty="0"/>
              <a:t>  </a:t>
            </a:r>
            <a:r>
              <a:rPr lang="it-IT" i="1" dirty="0">
                <a:hlinkClick r:id="rId2"/>
              </a:rPr>
              <a:t>v-model</a:t>
            </a:r>
            <a:endParaRPr lang="it-IT" i="1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C4729B-C77A-E1DB-515E-7D88B4148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145" y="585216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22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49B7-761E-A666-BFFC-4473E1F8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53" y="470916"/>
            <a:ext cx="9720072" cy="149961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it-IT" dirty="0"/>
              <a:t>Client side rendering (CSR): </a:t>
            </a:r>
            <a:br>
              <a:rPr lang="it-IT" dirty="0"/>
            </a:br>
            <a:r>
              <a:rPr lang="it-IT" sz="4000" dirty="0" err="1">
                <a:hlinkClick r:id="rId3"/>
              </a:rPr>
              <a:t>wikicasa</a:t>
            </a:r>
            <a:r>
              <a:rPr lang="it-IT" sz="4000" dirty="0">
                <a:hlinkClick r:id="rId3"/>
              </a:rPr>
              <a:t> </a:t>
            </a:r>
            <a:r>
              <a:rPr lang="it-IT" sz="4000" dirty="0" err="1">
                <a:hlinkClick r:id="rId3"/>
              </a:rPr>
              <a:t>ui</a:t>
            </a:r>
            <a:r>
              <a:rPr lang="it-IT" sz="4000" dirty="0">
                <a:hlinkClick r:id="rId3"/>
              </a:rPr>
              <a:t> kit</a:t>
            </a:r>
            <a:r>
              <a:rPr lang="it-IT" sz="4000" dirty="0"/>
              <a:t> page source 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EBEF66B-77DA-C71E-8F4D-69DF4D0F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72021" y="2249424"/>
            <a:ext cx="5259294" cy="4023360"/>
          </a:xfrm>
          <a:noFill/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210FBB8-8972-B30B-B3A5-43BF1D7FAC6C}"/>
              </a:ext>
            </a:extLst>
          </p:cNvPr>
          <p:cNvCxnSpPr/>
          <p:nvPr/>
        </p:nvCxnSpPr>
        <p:spPr>
          <a:xfrm rot="10800000" flipV="1">
            <a:off x="6446520" y="3172968"/>
            <a:ext cx="1947672" cy="1883664"/>
          </a:xfrm>
          <a:prstGeom prst="bentConnector3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96CE87-7A25-1325-695E-F12C3F7E6313}"/>
              </a:ext>
            </a:extLst>
          </p:cNvPr>
          <p:cNvSpPr txBox="1"/>
          <p:nvPr/>
        </p:nvSpPr>
        <p:spPr>
          <a:xfrm>
            <a:off x="8695944" y="2572803"/>
            <a:ext cx="3101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it-IT" dirty="0" err="1">
                <a:solidFill>
                  <a:srgbClr val="C00000"/>
                </a:solidFill>
                <a:latin typeface="Consolas" panose="020B0609020204030204" pitchFamily="49" charset="0"/>
              </a:rPr>
              <a:t>wikicasa</a:t>
            </a:r>
            <a:r>
              <a:rPr lang="it-IT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it-IT" dirty="0" err="1">
                <a:solidFill>
                  <a:srgbClr val="C00000"/>
                </a:solidFill>
                <a:latin typeface="Consolas" panose="020B0609020204030204" pitchFamily="49" charset="0"/>
              </a:rPr>
              <a:t>ui</a:t>
            </a:r>
            <a:r>
              <a:rPr lang="it-IT" dirty="0">
                <a:solidFill>
                  <a:srgbClr val="C00000"/>
                </a:solidFill>
                <a:latin typeface="Consolas" panose="020B0609020204030204" pitchFamily="49" charset="0"/>
              </a:rPr>
              <a:t>-kit&gt; </a:t>
            </a:r>
            <a:r>
              <a:rPr lang="it-IT" dirty="0"/>
              <a:t>è una componente in </a:t>
            </a:r>
            <a:r>
              <a:rPr lang="it-IT" dirty="0" err="1"/>
              <a:t>Vue</a:t>
            </a:r>
            <a:r>
              <a:rPr lang="it-IT" dirty="0"/>
              <a:t>, che funge da entry point per la nostra </a:t>
            </a:r>
            <a:r>
              <a:rPr lang="it-IT" i="1" dirty="0"/>
              <a:t>web </a:t>
            </a:r>
            <a:r>
              <a:rPr lang="it-IT" i="1" dirty="0" err="1"/>
              <a:t>application</a:t>
            </a:r>
            <a:endParaRPr lang="it-IT" i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CFB7DBE-7D01-4AEB-4BF1-101A6B5F0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422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A214-727F-F5D1-C695-7014C030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V-model: dietro le quinte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14B7-9738-EE95-87F6-822E4E4AC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>
            <a:normAutofit/>
          </a:bodyPr>
          <a:lstStyle/>
          <a:p>
            <a:r>
              <a:rPr lang="en-GB" dirty="0"/>
              <a:t>- </a:t>
            </a:r>
            <a:r>
              <a:rPr lang="it-IT" dirty="0"/>
              <a:t>Di </a:t>
            </a:r>
            <a:r>
              <a:rPr lang="it-IT" b="1" dirty="0"/>
              <a:t>default</a:t>
            </a:r>
            <a:r>
              <a:rPr lang="it-IT" dirty="0"/>
              <a:t>, </a:t>
            </a:r>
            <a:r>
              <a:rPr lang="it-IT" dirty="0">
                <a:hlinkClick r:id="rId2"/>
              </a:rPr>
              <a:t>v-model</a:t>
            </a:r>
            <a:r>
              <a:rPr lang="it-IT" dirty="0"/>
              <a:t> implementa il </a:t>
            </a:r>
            <a:r>
              <a:rPr lang="it-IT" b="1" i="1" dirty="0" err="1"/>
              <a:t>two</a:t>
            </a:r>
            <a:r>
              <a:rPr lang="it-IT" b="1" i="1" dirty="0"/>
              <a:t>-way data </a:t>
            </a:r>
            <a:r>
              <a:rPr lang="it-IT" b="1" i="1" dirty="0" err="1"/>
              <a:t>binding</a:t>
            </a:r>
            <a:r>
              <a:rPr lang="it-IT" b="1" i="1" dirty="0"/>
              <a:t> </a:t>
            </a:r>
            <a:r>
              <a:rPr lang="it-IT" dirty="0"/>
              <a:t>nel seguente modo:</a:t>
            </a:r>
          </a:p>
          <a:p>
            <a:r>
              <a:rPr lang="it-IT" dirty="0"/>
              <a:t>  - Passa come valore della </a:t>
            </a:r>
            <a:r>
              <a:rPr lang="it-IT" i="1" dirty="0"/>
              <a:t>prop </a:t>
            </a:r>
            <a:r>
              <a:rPr lang="it-IT" sz="2000" dirty="0">
                <a:latin typeface="Consolas" panose="020B0609020204030204" pitchFamily="49" charset="0"/>
              </a:rPr>
              <a:t>modelValue</a:t>
            </a:r>
            <a:r>
              <a:rPr lang="it-IT" dirty="0"/>
              <a:t> il dato reattivo assegnato dallo sviluppatore</a:t>
            </a:r>
            <a:br>
              <a:rPr lang="it-IT" dirty="0"/>
            </a:br>
            <a:r>
              <a:rPr lang="it-IT" dirty="0"/>
              <a:t>  - Passa come event handler dell’evento </a:t>
            </a:r>
            <a:r>
              <a:rPr lang="it-IT" sz="2000" dirty="0">
                <a:latin typeface="Consolas" panose="020B0609020204030204" pitchFamily="49" charset="0"/>
              </a:rPr>
              <a:t>update:modelValue </a:t>
            </a:r>
            <a:r>
              <a:rPr lang="it-IT" dirty="0"/>
              <a:t>una funzione che assegna al dato reattivo presente come prop del </a:t>
            </a:r>
            <a:r>
              <a:rPr lang="it-IT" sz="2000" dirty="0">
                <a:latin typeface="Consolas" panose="020B0609020204030204" pitchFamily="49" charset="0"/>
              </a:rPr>
              <a:t>modelValue </a:t>
            </a:r>
            <a:r>
              <a:rPr lang="it-IT" dirty="0"/>
              <a:t>il </a:t>
            </a:r>
            <a:r>
              <a:rPr lang="it-IT" i="1" dirty="0"/>
              <a:t>payload </a:t>
            </a:r>
            <a:r>
              <a:rPr lang="it-IT" dirty="0"/>
              <a:t>dell’evento </a:t>
            </a:r>
            <a:r>
              <a:rPr lang="it-IT" sz="2000" dirty="0">
                <a:latin typeface="Consolas" panose="020B0609020204030204" pitchFamily="49" charset="0"/>
              </a:rPr>
              <a:t>update:modelValue</a:t>
            </a:r>
            <a:endParaRPr lang="it-IT" dirty="0">
              <a:latin typeface="Consolas" panose="020B0609020204030204" pitchFamily="49" charset="0"/>
            </a:endParaRPr>
          </a:p>
          <a:p>
            <a:endParaRPr lang="it-IT" dirty="0"/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96570F5-BD62-98E6-5A31-360781534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2360067"/>
            <a:ext cx="4754880" cy="3875226"/>
          </a:xfrm>
          <a:prstGeom prst="rect">
            <a:avLst/>
          </a:prstGeom>
          <a:noFill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75D3D5E-B8CB-D591-9CF1-CC71ACD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145" y="585216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26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6CA31BF-9DC6-83DB-B6B4-150DB644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V-model: </a:t>
            </a:r>
            <a:r>
              <a:rPr lang="it-IT" dirty="0"/>
              <a:t>esempio</a:t>
            </a:r>
          </a:p>
        </p:txBody>
      </p:sp>
      <p:pic>
        <p:nvPicPr>
          <p:cNvPr id="5" name="Content Placeholder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8608848-EC2D-57C7-264B-F1489A667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311" y="2891786"/>
            <a:ext cx="4243222" cy="3453030"/>
          </a:xfrm>
          <a:prstGeom prst="rect">
            <a:avLst/>
          </a:prstGeom>
          <a:noFill/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BDFDE46-6DEA-C845-8D02-18A01572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50" y="2891786"/>
            <a:ext cx="3713091" cy="3453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B201C-6828-4471-80BA-9985D1F0E557}"/>
              </a:ext>
            </a:extLst>
          </p:cNvPr>
          <p:cNvSpPr txBox="1"/>
          <p:nvPr/>
        </p:nvSpPr>
        <p:spPr>
          <a:xfrm>
            <a:off x="2394858" y="2084832"/>
            <a:ext cx="233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Senza v-model</a:t>
            </a:r>
            <a:endParaRPr lang="it-IT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E7B29-D70E-F868-FB2C-53714A240684}"/>
              </a:ext>
            </a:extLst>
          </p:cNvPr>
          <p:cNvSpPr txBox="1"/>
          <p:nvPr/>
        </p:nvSpPr>
        <p:spPr>
          <a:xfrm>
            <a:off x="8270810" y="2126613"/>
            <a:ext cx="18342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Con v-model</a:t>
            </a:r>
            <a:endParaRPr lang="it-IT" sz="2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F104A4E-341E-7CFA-1D48-09939EA2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145" y="585216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73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DDC5C7E-9F30-FC7E-0C28-A302997F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480" y="2084832"/>
            <a:ext cx="3773030" cy="4626534"/>
          </a:xfrm>
          <a:prstGeom prst="rect">
            <a:avLst/>
          </a:prstGeom>
        </p:spPr>
      </p:pic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4316CE9-529D-8A97-8384-F7FEB2F8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8790" y="2071533"/>
            <a:ext cx="3496685" cy="46398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34E07-CB04-480A-31E7-AFC939C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Riutilizzo</a:t>
            </a:r>
            <a:r>
              <a:rPr lang="en-GB" dirty="0"/>
              <a:t> </a:t>
            </a:r>
            <a:r>
              <a:rPr lang="it-IT" dirty="0"/>
              <a:t>componente</a:t>
            </a:r>
            <a:r>
              <a:rPr lang="en-GB" dirty="0"/>
              <a:t>: JS vs vue (HTML) </a:t>
            </a:r>
            <a:endParaRPr lang="it-IT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02847D6-DCBE-FF3E-CFCD-289E1AE8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519" y="1777483"/>
            <a:ext cx="1145913" cy="9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BA6F738-BCB5-F27F-5E43-5C0999CA9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62086" y="1575109"/>
            <a:ext cx="992849" cy="9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75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44B-DB9D-CF91-95DB-01C0F324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Riutilizzo</a:t>
            </a:r>
            <a:r>
              <a:rPr lang="en-GB" dirty="0"/>
              <a:t> </a:t>
            </a:r>
            <a:r>
              <a:rPr lang="en-GB" dirty="0" err="1"/>
              <a:t>componente</a:t>
            </a:r>
            <a:r>
              <a:rPr lang="en-GB" dirty="0"/>
              <a:t>: JS vs vue (logic) </a:t>
            </a:r>
            <a:endParaRPr lang="it-IT" dirty="0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D28D1C6-B401-81B5-0CDF-DC4D947EF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633" y="2488780"/>
            <a:ext cx="5210218" cy="3784004"/>
          </a:xfr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1238353-1316-77D8-7B03-3E3BCBD98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9" y="3218829"/>
            <a:ext cx="5210218" cy="232390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E96CC05-2349-E2F4-4B19-FD9E0FCB8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265" y="1978830"/>
            <a:ext cx="1019899" cy="101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BEF2732-52EB-EFEA-ADA3-D66371F5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50" y="2722404"/>
            <a:ext cx="1145913" cy="9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198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AB6A-40AB-76D7-C2A0-5E69FBC6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</a:t>
            </a:r>
            <a:r>
              <a:rPr lang="it-IT" dirty="0" err="1"/>
              <a:t>Vue</a:t>
            </a:r>
            <a:r>
              <a:rPr lang="it-IT" dirty="0"/>
              <a:t> </a:t>
            </a:r>
            <a:r>
              <a:rPr lang="it-IT" dirty="0" err="1"/>
              <a:t>js</a:t>
            </a:r>
            <a:r>
              <a:rPr lang="it-IT" dirty="0"/>
              <a:t> - analisi</a:t>
            </a:r>
            <a:endParaRPr lang="en-I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C1DFC7E-F518-5335-4EB8-EFF25A1A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145" y="585216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4689DC6-C161-5036-8C3E-609C61E6D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917747"/>
              </p:ext>
            </p:extLst>
          </p:nvPr>
        </p:nvGraphicFramePr>
        <p:xfrm>
          <a:off x="753539" y="1909892"/>
          <a:ext cx="9230216" cy="464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3460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9545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 rtl="0"/>
            <a:r>
              <a:rPr lang="en-GB" err="1">
                <a:solidFill>
                  <a:srgbClr val="FFFFFF"/>
                </a:solidFill>
              </a:rPr>
              <a:t>Accessibilità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GB">
                <a:solidFill>
                  <a:srgbClr val="FFFFFF"/>
                </a:solidFill>
              </a:rPr>
              <a:t>Author: Sebastian Rojas Sanchez	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BA33-BFD6-2CFB-7943-E043476B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Disabilità</a:t>
            </a:r>
            <a:r>
              <a:rPr lang="en-GB"/>
              <a:t> e handicap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E024-BBE5-529D-9F86-320136894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hlinkClick r:id="rId3"/>
              </a:rPr>
              <a:t>Disabilità</a:t>
            </a:r>
            <a:r>
              <a:rPr lang="en-GB" dirty="0"/>
              <a:t>: </a:t>
            </a:r>
            <a:r>
              <a:rPr lang="en-IT" dirty="0"/>
              <a:t>Condizione di chi, </a:t>
            </a:r>
            <a:r>
              <a:rPr lang="en-IT" u="sng" dirty="0"/>
              <a:t>in seguito ad una o più menomazioni</a:t>
            </a:r>
            <a:r>
              <a:rPr lang="en-IT" dirty="0"/>
              <a:t>, ha una ridotta capacità d’interazione con l’ambiente sociale rispetto a ciò che è considerato la norma</a:t>
            </a:r>
            <a:endParaRPr lang="en-GB" dirty="0"/>
          </a:p>
          <a:p>
            <a:endParaRPr lang="en-GB" dirty="0"/>
          </a:p>
          <a:p>
            <a:r>
              <a:rPr lang="en-GB" dirty="0"/>
              <a:t>Se la </a:t>
            </a:r>
            <a:r>
              <a:rPr lang="en-GB" dirty="0" err="1"/>
              <a:t>disabilità</a:t>
            </a:r>
            <a:r>
              <a:rPr lang="en-GB" dirty="0"/>
              <a:t> di un </a:t>
            </a:r>
            <a:r>
              <a:rPr lang="en-GB" dirty="0" err="1"/>
              <a:t>soggetto</a:t>
            </a:r>
            <a:r>
              <a:rPr lang="en-GB" dirty="0"/>
              <a:t> non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sanata</a:t>
            </a:r>
            <a:r>
              <a:rPr lang="en-GB" dirty="0"/>
              <a:t> per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mancanze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società</a:t>
            </a:r>
            <a:r>
              <a:rPr lang="en-GB" dirty="0"/>
              <a:t> in cui </a:t>
            </a:r>
            <a:r>
              <a:rPr lang="en-GB" dirty="0" err="1"/>
              <a:t>egli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trova</a:t>
            </a:r>
            <a:r>
              <a:rPr lang="en-GB" dirty="0"/>
              <a:t>, </a:t>
            </a:r>
            <a:r>
              <a:rPr lang="en-GB" dirty="0" err="1"/>
              <a:t>allora</a:t>
            </a:r>
            <a:r>
              <a:rPr lang="en-GB" dirty="0"/>
              <a:t> tale </a:t>
            </a:r>
            <a:r>
              <a:rPr lang="en-GB" dirty="0" err="1"/>
              <a:t>mancanza</a:t>
            </a:r>
            <a:r>
              <a:rPr lang="en-GB" dirty="0"/>
              <a:t> </a:t>
            </a:r>
            <a:r>
              <a:rPr lang="en-GB" dirty="0" err="1"/>
              <a:t>diventa</a:t>
            </a:r>
            <a:r>
              <a:rPr lang="en-GB" dirty="0"/>
              <a:t> </a:t>
            </a:r>
            <a:r>
              <a:rPr lang="en-GB" b="1" dirty="0"/>
              <a:t>handicap</a:t>
            </a:r>
            <a:endParaRPr lang="en-IT" b="1" dirty="0"/>
          </a:p>
        </p:txBody>
      </p:sp>
    </p:spTree>
    <p:extLst>
      <p:ext uri="{BB962C8B-B14F-4D97-AF65-F5344CB8AC3E}">
        <p14:creationId xmlns:p14="http://schemas.microsoft.com/office/powerpoint/2010/main" val="20359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BA33-BFD6-2CFB-7943-E043476B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n-IT"/>
              <a:t>Perchè è importante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C17E065-5AE7-F8ED-D556-D461FE855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599997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2322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71D8-9998-46BF-5164-950AB790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Standard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90872-A9E3-038C-35C5-3A073843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- Gli standard web sono definiti dal </a:t>
            </a:r>
            <a:r>
              <a:rPr lang="en-IT" b="1" dirty="0"/>
              <a:t>World Wide Web Consortium (</a:t>
            </a:r>
            <a:r>
              <a:rPr lang="en-IT" b="1" dirty="0">
                <a:hlinkClick r:id="rId2"/>
              </a:rPr>
              <a:t>W3C</a:t>
            </a:r>
            <a:r>
              <a:rPr lang="en-IT" b="1" dirty="0"/>
              <a:t>) </a:t>
            </a:r>
            <a:r>
              <a:rPr lang="en-IT" dirty="0"/>
              <a:t>nell’ambito del Web Accessibility Initiative (</a:t>
            </a:r>
            <a:r>
              <a:rPr lang="en-IT" dirty="0">
                <a:hlinkClick r:id="rId3"/>
              </a:rPr>
              <a:t>WAI</a:t>
            </a:r>
            <a:r>
              <a:rPr lang="en-IT" dirty="0"/>
              <a:t>) che è un progetto per rendere il web più accessibile</a:t>
            </a:r>
          </a:p>
          <a:p>
            <a:r>
              <a:rPr lang="en-IT" b="1" dirty="0"/>
              <a:t>- </a:t>
            </a:r>
            <a:r>
              <a:rPr lang="en-IT" dirty="0"/>
              <a:t>Questi standard sono riconosciuti a livello internazion</a:t>
            </a:r>
            <a:r>
              <a:rPr lang="en-GB" dirty="0"/>
              <a:t>al</a:t>
            </a:r>
            <a:r>
              <a:rPr lang="en-IT" dirty="0"/>
              <a:t>e e, per quanto riguarda gli obblighi di legge a </a:t>
            </a:r>
            <a:r>
              <a:rPr lang="en-IT" b="1" dirty="0"/>
              <a:t>livello europeo</a:t>
            </a:r>
            <a:r>
              <a:rPr lang="en-IT" dirty="0"/>
              <a:t>, vi è in particolare quella chiamata l’</a:t>
            </a:r>
            <a:r>
              <a:rPr lang="en-IT" b="1" i="1" dirty="0">
                <a:hlinkClick r:id="rId4"/>
              </a:rPr>
              <a:t>European Accessibility Act</a:t>
            </a:r>
            <a:r>
              <a:rPr lang="en-IT" b="1" i="1" dirty="0"/>
              <a:t> </a:t>
            </a:r>
            <a:r>
              <a:rPr lang="en-IT" i="1" dirty="0"/>
              <a:t>del 2019</a:t>
            </a:r>
          </a:p>
          <a:p>
            <a:r>
              <a:rPr lang="en-IT" b="1" i="1" dirty="0"/>
              <a:t>- </a:t>
            </a:r>
            <a:r>
              <a:rPr lang="en-IT" dirty="0"/>
              <a:t>Questa legge prevede che entro il 2025 </a:t>
            </a:r>
            <a:r>
              <a:rPr lang="en-IT" b="1" dirty="0"/>
              <a:t>tutte</a:t>
            </a:r>
            <a:r>
              <a:rPr lang="en-IT" dirty="0"/>
              <a:t> </a:t>
            </a:r>
            <a:r>
              <a:rPr lang="en-IT" b="1" dirty="0"/>
              <a:t>le pagine web delle aziende private, </a:t>
            </a:r>
            <a:r>
              <a:rPr lang="en-IT" dirty="0"/>
              <a:t>ad eccezione delle microimprese, debbano essere </a:t>
            </a:r>
            <a:r>
              <a:rPr lang="en-IT" b="1" dirty="0"/>
              <a:t>completamente</a:t>
            </a:r>
            <a:r>
              <a:rPr lang="en-IT" dirty="0"/>
              <a:t> accessibile</a:t>
            </a:r>
          </a:p>
        </p:txBody>
      </p:sp>
    </p:spTree>
    <p:extLst>
      <p:ext uri="{BB962C8B-B14F-4D97-AF65-F5344CB8AC3E}">
        <p14:creationId xmlns:p14="http://schemas.microsoft.com/office/powerpoint/2010/main" val="2156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1F12-83A2-EA6B-0EA7-EB7A9621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/>
              <a:t>Validazione nativa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6789396-D933-2485-1196-E1319B034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107887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68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6D74-ECAD-B18E-B79D-48D078E7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25780"/>
            <a:ext cx="9720072" cy="149961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it-IT" dirty="0"/>
              <a:t>Client side Rendering (CSR): </a:t>
            </a:r>
            <a:br>
              <a:rPr lang="it-IT" dirty="0"/>
            </a:br>
            <a:r>
              <a:rPr lang="it-IT" sz="4000" dirty="0" err="1">
                <a:hlinkClick r:id="rId2"/>
              </a:rPr>
              <a:t>wikicasa</a:t>
            </a:r>
            <a:r>
              <a:rPr lang="it-IT" sz="4000" dirty="0">
                <a:hlinkClick r:id="rId2"/>
              </a:rPr>
              <a:t> </a:t>
            </a:r>
            <a:r>
              <a:rPr lang="it-IT" sz="4000" dirty="0" err="1">
                <a:hlinkClick r:id="rId2"/>
              </a:rPr>
              <a:t>ui</a:t>
            </a:r>
            <a:r>
              <a:rPr lang="it-IT" sz="4000" dirty="0">
                <a:hlinkClick r:id="rId2"/>
              </a:rPr>
              <a:t> kit</a:t>
            </a:r>
            <a:r>
              <a:rPr lang="it-IT" sz="4000" dirty="0"/>
              <a:t> HTML e Risultato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42EA475-368F-985E-8CCF-B0CDA98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586" y="2286000"/>
            <a:ext cx="8699157" cy="40233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E34322A-6B76-C510-0D7C-9C7AE1AE0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572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9223-3884-4D93-1559-A9E199610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n-GB" err="1"/>
              <a:t>Esempio</a:t>
            </a:r>
            <a:r>
              <a:rPr lang="en-GB"/>
              <a:t> </a:t>
            </a:r>
            <a:r>
              <a:rPr lang="en-GB" err="1"/>
              <a:t>validazione</a:t>
            </a:r>
            <a:r>
              <a:rPr lang="en-GB"/>
              <a:t> </a:t>
            </a:r>
            <a:r>
              <a:rPr lang="en-GB" err="1"/>
              <a:t>nativa</a:t>
            </a:r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F0C7B1-2F83-94DF-C101-B2AD0712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0836" y="2286000"/>
            <a:ext cx="5346657" cy="4023360"/>
          </a:xfrm>
          <a:noFill/>
        </p:spPr>
      </p:pic>
    </p:spTree>
    <p:extLst>
      <p:ext uri="{BB962C8B-B14F-4D97-AF65-F5344CB8AC3E}">
        <p14:creationId xmlns:p14="http://schemas.microsoft.com/office/powerpoint/2010/main" val="660517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7F2B-0B4D-7D15-44EE-01F33606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/>
              <a:t>Esempio pratico – custom </a:t>
            </a:r>
            <a:r>
              <a:rPr lang="it-IT" err="1"/>
              <a:t>validation</a:t>
            </a:r>
            <a:r>
              <a:rPr lang="it-IT"/>
              <a:t> form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ED6D0E-F390-94C1-54BF-EDE38F0CA1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560570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9269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CB4A-2623-12E8-D2F4-9ED75944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Passi</a:t>
            </a:r>
            <a:r>
              <a:rPr lang="en-GB"/>
              <a:t> da </a:t>
            </a:r>
            <a:r>
              <a:rPr lang="en-GB" err="1"/>
              <a:t>seguire</a:t>
            </a:r>
            <a:r>
              <a:rPr lang="en-GB"/>
              <a:t> - recap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D29D7-29F7-C56D-421A-50B2F06E5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- </a:t>
            </a:r>
            <a:r>
              <a:rPr lang="en-GB" err="1"/>
              <a:t>Bisogna</a:t>
            </a:r>
            <a:r>
              <a:rPr lang="en-GB"/>
              <a:t> </a:t>
            </a:r>
            <a:r>
              <a:rPr lang="en-GB" err="1"/>
              <a:t>disabilitare</a:t>
            </a:r>
            <a:r>
              <a:rPr lang="en-GB"/>
              <a:t> </a:t>
            </a:r>
            <a:r>
              <a:rPr lang="en-GB" err="1"/>
              <a:t>nel</a:t>
            </a:r>
            <a:r>
              <a:rPr lang="en-GB"/>
              <a:t> form la </a:t>
            </a:r>
            <a:r>
              <a:rPr lang="en-GB" err="1"/>
              <a:t>validazione</a:t>
            </a:r>
            <a:r>
              <a:rPr lang="en-GB"/>
              <a:t> di default il </a:t>
            </a:r>
            <a:r>
              <a:rPr lang="en-GB" err="1"/>
              <a:t>che</a:t>
            </a:r>
            <a:r>
              <a:rPr lang="en-GB"/>
              <a:t> è </a:t>
            </a:r>
            <a:r>
              <a:rPr lang="en-GB" err="1"/>
              <a:t>ottenibile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</a:t>
            </a:r>
            <a:r>
              <a:rPr lang="en-GB" err="1"/>
              <a:t>l’attributo</a:t>
            </a:r>
            <a:r>
              <a:rPr lang="en-GB"/>
              <a:t> </a:t>
            </a:r>
            <a:r>
              <a:rPr lang="en-GB" err="1">
                <a:hlinkClick r:id="rId2"/>
              </a:rPr>
              <a:t>novalidate</a:t>
            </a:r>
            <a:endParaRPr lang="en-GB"/>
          </a:p>
          <a:p>
            <a:r>
              <a:rPr lang="en-GB"/>
              <a:t>- Per </a:t>
            </a:r>
            <a:r>
              <a:rPr lang="en-GB" err="1"/>
              <a:t>fornire</a:t>
            </a:r>
            <a:r>
              <a:rPr lang="en-GB"/>
              <a:t> </a:t>
            </a:r>
            <a:r>
              <a:rPr lang="en-GB" err="1"/>
              <a:t>delle</a:t>
            </a:r>
            <a:r>
              <a:rPr lang="en-GB"/>
              <a:t> </a:t>
            </a:r>
            <a:r>
              <a:rPr lang="en-GB" err="1"/>
              <a:t>informazioni</a:t>
            </a:r>
            <a:r>
              <a:rPr lang="en-GB"/>
              <a:t> </a:t>
            </a:r>
            <a:r>
              <a:rPr lang="en-GB" err="1"/>
              <a:t>allo</a:t>
            </a:r>
            <a:r>
              <a:rPr lang="en-GB"/>
              <a:t> screen reader </a:t>
            </a:r>
            <a:r>
              <a:rPr lang="en-GB" err="1"/>
              <a:t>su</a:t>
            </a:r>
            <a:r>
              <a:rPr lang="en-GB"/>
              <a:t> </a:t>
            </a:r>
            <a:r>
              <a:rPr lang="en-GB" err="1"/>
              <a:t>quali</a:t>
            </a:r>
            <a:r>
              <a:rPr lang="en-GB"/>
              <a:t> </a:t>
            </a:r>
            <a:r>
              <a:rPr lang="en-GB" err="1"/>
              <a:t>campi</a:t>
            </a:r>
            <a:r>
              <a:rPr lang="en-GB"/>
              <a:t> non sono </a:t>
            </a:r>
            <a:r>
              <a:rPr lang="en-GB" err="1"/>
              <a:t>validi</a:t>
            </a:r>
            <a:r>
              <a:rPr lang="en-GB"/>
              <a:t>, </a:t>
            </a:r>
            <a:r>
              <a:rPr lang="en-GB" err="1"/>
              <a:t>inseriamo</a:t>
            </a:r>
            <a:r>
              <a:rPr lang="en-GB"/>
              <a:t> </a:t>
            </a:r>
            <a:r>
              <a:rPr lang="en-GB" err="1"/>
              <a:t>l’attributo</a:t>
            </a:r>
            <a:r>
              <a:rPr lang="en-GB"/>
              <a:t> </a:t>
            </a:r>
            <a:r>
              <a:rPr lang="en-GB" i="1">
                <a:hlinkClick r:id="rId3"/>
              </a:rPr>
              <a:t>aria-invalid</a:t>
            </a:r>
            <a:r>
              <a:rPr lang="en-GB" i="1"/>
              <a:t> </a:t>
            </a:r>
            <a:r>
              <a:rPr lang="en-GB"/>
              <a:t>il cui </a:t>
            </a:r>
            <a:r>
              <a:rPr lang="en-GB" err="1"/>
              <a:t>valora</a:t>
            </a:r>
            <a:r>
              <a:rPr lang="en-GB"/>
              <a:t> </a:t>
            </a:r>
            <a:r>
              <a:rPr lang="en-GB" err="1"/>
              <a:t>dovrà</a:t>
            </a:r>
            <a:r>
              <a:rPr lang="en-GB"/>
              <a:t> </a:t>
            </a:r>
            <a:r>
              <a:rPr lang="en-GB" err="1"/>
              <a:t>essere</a:t>
            </a:r>
            <a:r>
              <a:rPr lang="en-GB"/>
              <a:t> </a:t>
            </a:r>
            <a:r>
              <a:rPr lang="en-GB" err="1"/>
              <a:t>inserito</a:t>
            </a:r>
            <a:r>
              <a:rPr lang="en-GB"/>
              <a:t> con JS</a:t>
            </a:r>
          </a:p>
          <a:p>
            <a:r>
              <a:rPr lang="en-GB"/>
              <a:t>- Per </a:t>
            </a:r>
            <a:r>
              <a:rPr lang="en-GB" err="1"/>
              <a:t>fornire</a:t>
            </a:r>
            <a:r>
              <a:rPr lang="en-GB"/>
              <a:t> </a:t>
            </a:r>
            <a:r>
              <a:rPr lang="en-GB" err="1"/>
              <a:t>una</a:t>
            </a:r>
            <a:r>
              <a:rPr lang="en-GB"/>
              <a:t> </a:t>
            </a:r>
            <a:r>
              <a:rPr lang="en-GB" err="1"/>
              <a:t>descrizione</a:t>
            </a:r>
            <a:r>
              <a:rPr lang="en-GB"/>
              <a:t> </a:t>
            </a:r>
            <a:r>
              <a:rPr lang="en-GB" err="1"/>
              <a:t>all’input</a:t>
            </a:r>
            <a:r>
              <a:rPr lang="en-GB"/>
              <a:t> </a:t>
            </a:r>
            <a:r>
              <a:rPr lang="en-GB" err="1"/>
              <a:t>che</a:t>
            </a:r>
            <a:r>
              <a:rPr lang="en-GB"/>
              <a:t> </a:t>
            </a:r>
            <a:r>
              <a:rPr lang="en-GB" err="1"/>
              <a:t>risulta</a:t>
            </a:r>
            <a:r>
              <a:rPr lang="en-GB"/>
              <a:t> in </a:t>
            </a:r>
            <a:r>
              <a:rPr lang="en-GB" err="1"/>
              <a:t>stato</a:t>
            </a:r>
            <a:r>
              <a:rPr lang="en-GB"/>
              <a:t> non </a:t>
            </a:r>
            <a:r>
              <a:rPr lang="en-GB" err="1"/>
              <a:t>valido</a:t>
            </a:r>
            <a:r>
              <a:rPr lang="en-GB"/>
              <a:t>,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può</a:t>
            </a:r>
            <a:r>
              <a:rPr lang="en-GB"/>
              <a:t> </a:t>
            </a:r>
            <a:r>
              <a:rPr lang="en-GB" err="1"/>
              <a:t>usare</a:t>
            </a:r>
            <a:r>
              <a:rPr lang="en-GB"/>
              <a:t> </a:t>
            </a:r>
            <a:r>
              <a:rPr lang="en-GB" err="1"/>
              <a:t>l’attributo</a:t>
            </a:r>
            <a:r>
              <a:rPr lang="en-GB"/>
              <a:t> </a:t>
            </a:r>
            <a:r>
              <a:rPr lang="en-GB" i="1">
                <a:hlinkClick r:id="rId4"/>
              </a:rPr>
              <a:t>aria-</a:t>
            </a:r>
            <a:r>
              <a:rPr lang="en-GB" i="1" err="1">
                <a:hlinkClick r:id="rId4"/>
              </a:rPr>
              <a:t>describedby</a:t>
            </a:r>
            <a:r>
              <a:rPr lang="en-GB" i="1"/>
              <a:t> </a:t>
            </a:r>
            <a:r>
              <a:rPr lang="en-GB"/>
              <a:t>il cui </a:t>
            </a:r>
            <a:r>
              <a:rPr lang="en-GB" err="1"/>
              <a:t>contenuto</a:t>
            </a:r>
            <a:r>
              <a:rPr lang="en-GB"/>
              <a:t> </a:t>
            </a:r>
            <a:r>
              <a:rPr lang="en-GB" err="1"/>
              <a:t>verrà</a:t>
            </a:r>
            <a:r>
              <a:rPr lang="en-GB"/>
              <a:t> </a:t>
            </a:r>
            <a:r>
              <a:rPr lang="en-GB" err="1"/>
              <a:t>popolato</a:t>
            </a:r>
            <a:r>
              <a:rPr lang="en-GB"/>
              <a:t> </a:t>
            </a:r>
            <a:r>
              <a:rPr lang="en-GB" err="1"/>
              <a:t>tramite</a:t>
            </a:r>
            <a:r>
              <a:rPr lang="en-GB"/>
              <a:t> JS</a:t>
            </a:r>
          </a:p>
          <a:p>
            <a:r>
              <a:rPr lang="en-GB"/>
              <a:t>- </a:t>
            </a:r>
            <a:r>
              <a:rPr lang="en-GB" err="1"/>
              <a:t>Ogni</a:t>
            </a:r>
            <a:r>
              <a:rPr lang="en-GB"/>
              <a:t> volta </a:t>
            </a:r>
            <a:r>
              <a:rPr lang="en-GB" err="1"/>
              <a:t>che</a:t>
            </a:r>
            <a:r>
              <a:rPr lang="en-GB"/>
              <a:t> un </a:t>
            </a:r>
            <a:r>
              <a:rPr lang="en-GB" err="1"/>
              <a:t>elemento</a:t>
            </a:r>
            <a:r>
              <a:rPr lang="it-IT"/>
              <a:t> con </a:t>
            </a:r>
            <a:r>
              <a:rPr lang="it-IT" i="1"/>
              <a:t>aria-</a:t>
            </a:r>
            <a:r>
              <a:rPr lang="it-IT" i="1" err="1"/>
              <a:t>describedby</a:t>
            </a:r>
            <a:r>
              <a:rPr lang="it-IT" i="1"/>
              <a:t> </a:t>
            </a:r>
            <a:r>
              <a:rPr lang="it-IT"/>
              <a:t>si trova in stato</a:t>
            </a:r>
            <a:r>
              <a:rPr lang="it-IT" i="1"/>
              <a:t> focus, </a:t>
            </a:r>
            <a:r>
              <a:rPr lang="it-IT"/>
              <a:t>lo screen reader leggerà il contenuto dell’elemento, farà una breve pausa, e procederà con il contenuto dell’elemento che contiene quest’ultimo attributo</a:t>
            </a:r>
          </a:p>
          <a:p>
            <a:r>
              <a:rPr lang="it-IT"/>
              <a:t>- Se vogliamo che lo screen reader legga il contenuto dell’elemento ogni volta che viene aggiornato (indipendentemente se questo è in stato focus) allora dovremmo usare l’attributo </a:t>
            </a:r>
            <a:r>
              <a:rPr lang="it-IT" i="1">
                <a:hlinkClick r:id="rId5"/>
              </a:rPr>
              <a:t>aria-live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702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7EFD-89CC-5957-414A-9E588BDF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5281422" cy="1737360"/>
          </a:xfrm>
        </p:spPr>
        <p:txBody>
          <a:bodyPr anchor="ctr">
            <a:normAutofit/>
          </a:bodyPr>
          <a:lstStyle/>
          <a:p>
            <a:r>
              <a:rPr lang="it-IT" dirty="0"/>
              <a:t>Componenti – nozioni base</a:t>
            </a:r>
          </a:p>
        </p:txBody>
      </p:sp>
      <p:pic>
        <p:nvPicPr>
          <p:cNvPr id="1026" name="Picture 2" descr="Component Tree">
            <a:extLst>
              <a:ext uri="{FF2B5EF4-FFF2-40B4-BE49-F238E27FC236}">
                <a16:creationId xmlns:a16="http://schemas.microsoft.com/office/drawing/2014/main" id="{BE148CB7-67EF-E291-276F-FD6E09C0AD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2293795"/>
            <a:ext cx="5678424" cy="22429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7817-A249-75F2-570C-31D0EB359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it-IT" dirty="0"/>
              <a:t>- </a:t>
            </a:r>
            <a:r>
              <a:rPr lang="it-IT" b="1" dirty="0"/>
              <a:t>Elementi</a:t>
            </a:r>
            <a:r>
              <a:rPr lang="it-IT" dirty="0"/>
              <a:t> </a:t>
            </a:r>
            <a:r>
              <a:rPr lang="it-IT" b="1" dirty="0"/>
              <a:t>riutilizzabili </a:t>
            </a:r>
            <a:r>
              <a:rPr lang="it-IT" dirty="0"/>
              <a:t>contenenti al loro interno dell’HTML (</a:t>
            </a:r>
            <a:r>
              <a:rPr lang="it-IT" i="1" dirty="0"/>
              <a:t>Template</a:t>
            </a:r>
            <a:r>
              <a:rPr lang="it-IT" dirty="0"/>
              <a:t>), una parte logica in JS (</a:t>
            </a:r>
            <a:r>
              <a:rPr lang="it-IT" i="1" dirty="0"/>
              <a:t>Script</a:t>
            </a:r>
            <a:r>
              <a:rPr lang="it-IT" dirty="0"/>
              <a:t>) e lo stile (</a:t>
            </a:r>
            <a:r>
              <a:rPr lang="it-IT" i="1" dirty="0"/>
              <a:t>Style</a:t>
            </a:r>
            <a:r>
              <a:rPr lang="it-IT" dirty="0"/>
              <a:t>)</a:t>
            </a:r>
          </a:p>
          <a:p>
            <a:pPr>
              <a:lnSpc>
                <a:spcPct val="98000"/>
              </a:lnSpc>
            </a:pPr>
            <a:r>
              <a:rPr lang="it-IT" dirty="0"/>
              <a:t>- Il loro utilizzo ci permette di </a:t>
            </a:r>
            <a:r>
              <a:rPr lang="it-IT" b="1" dirty="0"/>
              <a:t>dividere l’UI</a:t>
            </a:r>
            <a:r>
              <a:rPr lang="it-IT" dirty="0"/>
              <a:t> </a:t>
            </a:r>
            <a:r>
              <a:rPr lang="it-IT" b="1" dirty="0"/>
              <a:t>in</a:t>
            </a:r>
            <a:r>
              <a:rPr lang="it-IT" dirty="0"/>
              <a:t> tante </a:t>
            </a:r>
            <a:r>
              <a:rPr lang="it-IT" b="1" dirty="0"/>
              <a:t>parti</a:t>
            </a:r>
            <a:r>
              <a:rPr lang="it-IT" dirty="0"/>
              <a:t> </a:t>
            </a:r>
            <a:r>
              <a:rPr lang="it-IT" b="1" dirty="0"/>
              <a:t>indipendenti</a:t>
            </a:r>
            <a:r>
              <a:rPr lang="it-IT" dirty="0"/>
              <a:t> e </a:t>
            </a:r>
            <a:r>
              <a:rPr lang="it-IT" b="1" dirty="0"/>
              <a:t>riutilizzabili</a:t>
            </a:r>
            <a:r>
              <a:rPr lang="it-IT" dirty="0"/>
              <a:t> il che ci consente di pensare in maniera isolata ad ognuna di loro</a:t>
            </a:r>
          </a:p>
          <a:p>
            <a:pPr>
              <a:lnSpc>
                <a:spcPct val="98000"/>
              </a:lnSpc>
            </a:pPr>
            <a:r>
              <a:rPr lang="it-IT" dirty="0"/>
              <a:t>- Le </a:t>
            </a:r>
            <a:r>
              <a:rPr lang="it-IT" b="1" dirty="0"/>
              <a:t>componenti</a:t>
            </a:r>
            <a:r>
              <a:rPr lang="it-IT" dirty="0"/>
              <a:t> possono essere in </a:t>
            </a:r>
            <a:r>
              <a:rPr lang="it-IT" b="1" dirty="0"/>
              <a:t>relazione</a:t>
            </a:r>
            <a:r>
              <a:rPr lang="it-IT" dirty="0"/>
              <a:t> tra di loro ottenendo così un </a:t>
            </a:r>
            <a:r>
              <a:rPr lang="it-IT" b="1" dirty="0"/>
              <a:t>albero </a:t>
            </a:r>
            <a:r>
              <a:rPr lang="it-IT" dirty="0"/>
              <a:t>di componenti (relazioni padre-figlio)</a:t>
            </a:r>
          </a:p>
          <a:p>
            <a:pPr>
              <a:lnSpc>
                <a:spcPct val="98000"/>
              </a:lnSpc>
            </a:pPr>
            <a:r>
              <a:rPr lang="it-IT" dirty="0"/>
              <a:t>- Queste relazioni sono possibili in quanto ogni singolo componente ne può contenere altri che a loro volta ne possono contenere altri che a loro volta…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801A8DB-980E-E2D3-4335-0311B13E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01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476AF-E28E-815B-0EA0-6239011B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</a:t>
            </a:r>
            <a:r>
              <a:rPr lang="it-IT" err="1"/>
              <a:t>Dom</a:t>
            </a:r>
            <a:r>
              <a:rPr lang="it-IT"/>
              <a:t> </a:t>
            </a:r>
            <a:r>
              <a:rPr lang="it-IT" err="1"/>
              <a:t>vue</a:t>
            </a:r>
            <a:r>
              <a:rPr lang="it-IT"/>
              <a:t> e 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BD219B-9E4D-E2C8-65AA-B6FF547A0ACD}"/>
              </a:ext>
            </a:extLst>
          </p:cNvPr>
          <p:cNvSpPr txBox="1"/>
          <p:nvPr/>
        </p:nvSpPr>
        <p:spPr>
          <a:xfrm>
            <a:off x="8046577" y="2309860"/>
            <a:ext cx="233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Vue</a:t>
            </a:r>
            <a:r>
              <a:rPr lang="it-IT"/>
              <a:t> </a:t>
            </a:r>
            <a:r>
              <a:rPr lang="it-IT" err="1"/>
              <a:t>Dom</a:t>
            </a:r>
            <a:r>
              <a:rPr lang="it-IT"/>
              <a:t> - </a:t>
            </a:r>
            <a:r>
              <a:rPr lang="it-IT" err="1"/>
              <a:t>VueDevtools</a:t>
            </a:r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C2B79-D64E-F0F0-9E06-3C73BCC0BF5C}"/>
              </a:ext>
            </a:extLst>
          </p:cNvPr>
          <p:cNvSpPr txBox="1"/>
          <p:nvPr/>
        </p:nvSpPr>
        <p:spPr>
          <a:xfrm>
            <a:off x="1880966" y="2240494"/>
            <a:ext cx="296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HTML </a:t>
            </a:r>
            <a:r>
              <a:rPr lang="it-IT" err="1"/>
              <a:t>Dom</a:t>
            </a:r>
            <a:r>
              <a:rPr lang="it-IT"/>
              <a:t> – Chrome </a:t>
            </a:r>
            <a:r>
              <a:rPr lang="it-IT" err="1"/>
              <a:t>devTools</a:t>
            </a:r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907BA1-79B2-22B1-552D-7467EB44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9" y="3050524"/>
            <a:ext cx="5469571" cy="3203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3F3832-39B3-FA74-D6B5-040B5AAD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319" y="3050524"/>
            <a:ext cx="4867818" cy="320360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524A047-781B-2A9E-891D-426A1C63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20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9C0C-63F9-C39E-F96B-3356B43CA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67717" y="344503"/>
            <a:ext cx="2910967" cy="1314574"/>
          </a:xfrm>
        </p:spPr>
        <p:txBody>
          <a:bodyPr>
            <a:normAutofit/>
          </a:bodyPr>
          <a:lstStyle/>
          <a:p>
            <a:r>
              <a:rPr lang="it-IT" sz="3600" dirty="0"/>
              <a:t>COME è FATTA UNA</a:t>
            </a:r>
            <a:br>
              <a:rPr lang="it-IT" sz="3600" dirty="0"/>
            </a:br>
            <a:r>
              <a:rPr lang="it-IT" sz="3600" dirty="0"/>
              <a:t>COMPONENTE?</a:t>
            </a:r>
          </a:p>
        </p:txBody>
      </p:sp>
      <p:pic>
        <p:nvPicPr>
          <p:cNvPr id="10" name="Picture 9" descr="An example of user which clicks a button.&#10;In response to this interaction, the counter increases its current value which starts from zero.">
            <a:extLst>
              <a:ext uri="{FF2B5EF4-FFF2-40B4-BE49-F238E27FC236}">
                <a16:creationId xmlns:a16="http://schemas.microsoft.com/office/drawing/2014/main" id="{6B341EAB-FBEF-C08D-B042-C289297C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751" y="2677694"/>
            <a:ext cx="3390900" cy="16192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E17C9CD-6261-1A4B-3EA4-B61BDD69C439}"/>
              </a:ext>
            </a:extLst>
          </p:cNvPr>
          <p:cNvSpPr/>
          <p:nvPr/>
        </p:nvSpPr>
        <p:spPr>
          <a:xfrm>
            <a:off x="6265874" y="3152039"/>
            <a:ext cx="1550126" cy="67056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24CD1F85-112C-003B-6363-2B8B225AA0B4}"/>
              </a:ext>
            </a:extLst>
          </p:cNvPr>
          <p:cNvSpPr/>
          <p:nvPr/>
        </p:nvSpPr>
        <p:spPr>
          <a:xfrm>
            <a:off x="4583952" y="550217"/>
            <a:ext cx="334297" cy="1314574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2DF2F1B-50C7-F049-D5F6-E574282EE2CD}"/>
              </a:ext>
            </a:extLst>
          </p:cNvPr>
          <p:cNvSpPr/>
          <p:nvPr/>
        </p:nvSpPr>
        <p:spPr>
          <a:xfrm>
            <a:off x="4583952" y="2122247"/>
            <a:ext cx="334298" cy="1314574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7E7BBAC6-ABEB-785B-D80B-CAC7F833B1DF}"/>
              </a:ext>
            </a:extLst>
          </p:cNvPr>
          <p:cNvSpPr/>
          <p:nvPr/>
        </p:nvSpPr>
        <p:spPr>
          <a:xfrm>
            <a:off x="4573142" y="3822599"/>
            <a:ext cx="334298" cy="2752647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4AD08-2F69-C162-109B-0A49EA116417}"/>
              </a:ext>
            </a:extLst>
          </p:cNvPr>
          <p:cNvSpPr txBox="1"/>
          <p:nvPr/>
        </p:nvSpPr>
        <p:spPr>
          <a:xfrm>
            <a:off x="5006270" y="735747"/>
            <a:ext cx="226748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it-IT" dirty="0"/>
              <a:t>Stato (Reattività),</a:t>
            </a:r>
          </a:p>
          <a:p>
            <a:r>
              <a:rPr lang="it-IT" dirty="0"/>
              <a:t>      Proprietà,</a:t>
            </a:r>
          </a:p>
          <a:p>
            <a:r>
              <a:rPr lang="it-IT" dirty="0"/>
              <a:t>      Funzioni,</a:t>
            </a:r>
          </a:p>
          <a:p>
            <a:r>
              <a:rPr lang="it-IT" dirty="0"/>
              <a:t>      Eventi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22B607-44C7-E8DB-A388-7C1697C56D7B}"/>
              </a:ext>
            </a:extLst>
          </p:cNvPr>
          <p:cNvSpPr txBox="1"/>
          <p:nvPr/>
        </p:nvSpPr>
        <p:spPr>
          <a:xfrm>
            <a:off x="5081934" y="2594868"/>
            <a:ext cx="10811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2.  HTML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6F6A2D-590B-203E-DBF5-2FB9CA1316E0}"/>
              </a:ext>
            </a:extLst>
          </p:cNvPr>
          <p:cNvSpPr txBox="1"/>
          <p:nvPr/>
        </p:nvSpPr>
        <p:spPr>
          <a:xfrm>
            <a:off x="5125386" y="5014257"/>
            <a:ext cx="10376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3. CSS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AF441C2-9819-C65D-A3D9-B01A93E2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3" y="213657"/>
            <a:ext cx="4224413" cy="6430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BE6C7-8109-BB66-E963-BFCD6F48ACF9}"/>
              </a:ext>
            </a:extLst>
          </p:cNvPr>
          <p:cNvSpPr txBox="1"/>
          <p:nvPr/>
        </p:nvSpPr>
        <p:spPr>
          <a:xfrm>
            <a:off x="2422393" y="412581"/>
            <a:ext cx="202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Single File Component (SFC)</a:t>
            </a:r>
          </a:p>
        </p:txBody>
      </p:sp>
    </p:spTree>
    <p:extLst>
      <p:ext uri="{BB962C8B-B14F-4D97-AF65-F5344CB8AC3E}">
        <p14:creationId xmlns:p14="http://schemas.microsoft.com/office/powerpoint/2010/main" val="181754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467A-06E1-C148-71F9-DC7C772A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it-IT" dirty="0"/>
              <a:t>1. Reattività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2D3A2-FA5E-2DA0-20B4-FCA0E07E2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>
            <a:normAutofit/>
          </a:bodyPr>
          <a:lstStyle/>
          <a:p>
            <a:r>
              <a:rPr lang="it-IT" dirty="0"/>
              <a:t>- Per </a:t>
            </a:r>
            <a:r>
              <a:rPr lang="it-IT" b="1" dirty="0"/>
              <a:t>dichiarare</a:t>
            </a:r>
            <a:r>
              <a:rPr lang="it-IT" dirty="0"/>
              <a:t> una variabile di </a:t>
            </a:r>
            <a:r>
              <a:rPr lang="it-IT" b="1" dirty="0"/>
              <a:t>stato</a:t>
            </a:r>
            <a:r>
              <a:rPr lang="it-IT" dirty="0"/>
              <a:t> </a:t>
            </a:r>
            <a:r>
              <a:rPr lang="it-IT" b="1" dirty="0"/>
              <a:t>reattivo</a:t>
            </a:r>
            <a:r>
              <a:rPr lang="it-IT" dirty="0"/>
              <a:t>, si utilizza uno dei seguenti metodi: </a:t>
            </a:r>
            <a:r>
              <a:rPr lang="it-IT" dirty="0" err="1">
                <a:hlinkClick r:id="rId2"/>
              </a:rPr>
              <a:t>ref</a:t>
            </a:r>
            <a:r>
              <a:rPr lang="it-IT" dirty="0">
                <a:hlinkClick r:id="rId2"/>
              </a:rPr>
              <a:t>()</a:t>
            </a:r>
            <a:r>
              <a:rPr lang="it-IT" dirty="0"/>
              <a:t>, </a:t>
            </a:r>
            <a:r>
              <a:rPr lang="it-IT" dirty="0" err="1">
                <a:hlinkClick r:id="rId3"/>
              </a:rPr>
              <a:t>reactive</a:t>
            </a:r>
            <a:r>
              <a:rPr lang="it-IT" dirty="0">
                <a:hlinkClick r:id="rId3"/>
              </a:rPr>
              <a:t>()</a:t>
            </a:r>
            <a:r>
              <a:rPr lang="it-IT" dirty="0"/>
              <a:t> (vedremo solo </a:t>
            </a:r>
            <a:r>
              <a:rPr lang="it-IT" dirty="0" err="1"/>
              <a:t>ref</a:t>
            </a:r>
            <a:r>
              <a:rPr lang="it-IT" dirty="0"/>
              <a:t>())</a:t>
            </a:r>
          </a:p>
          <a:p>
            <a:r>
              <a:rPr lang="it-IT" dirty="0"/>
              <a:t>- Come </a:t>
            </a:r>
            <a:r>
              <a:rPr lang="it-IT" u="sng" dirty="0"/>
              <a:t>valore di ritorno</a:t>
            </a:r>
            <a:r>
              <a:rPr lang="it-IT" dirty="0"/>
              <a:t>, la funzione </a:t>
            </a:r>
            <a:r>
              <a:rPr lang="it-IT" dirty="0" err="1"/>
              <a:t>ref</a:t>
            </a:r>
            <a:r>
              <a:rPr lang="it-IT" dirty="0"/>
              <a:t>() ci restituisce un oggetto con una </a:t>
            </a:r>
            <a:r>
              <a:rPr lang="it-IT" dirty="0" err="1"/>
              <a:t>property</a:t>
            </a:r>
            <a:r>
              <a:rPr lang="it-IT" dirty="0"/>
              <a:t> </a:t>
            </a:r>
            <a:r>
              <a:rPr lang="it-IT" b="1" dirty="0"/>
              <a:t>.</a:t>
            </a:r>
            <a:r>
              <a:rPr lang="it-IT" b="1" dirty="0" err="1"/>
              <a:t>value</a:t>
            </a:r>
            <a:r>
              <a:rPr lang="it-IT" dirty="0"/>
              <a:t> in cui si trova il valore dello stato</a:t>
            </a:r>
          </a:p>
          <a:p>
            <a:r>
              <a:rPr lang="it-IT" dirty="0"/>
              <a:t>- Per </a:t>
            </a:r>
            <a:r>
              <a:rPr lang="it-IT" b="1" dirty="0"/>
              <a:t>modificarlo</a:t>
            </a:r>
            <a:r>
              <a:rPr lang="it-IT" dirty="0"/>
              <a:t>, bisogna accedere alla sua proprietà </a:t>
            </a:r>
            <a:r>
              <a:rPr lang="it-IT" i="1" dirty="0" err="1"/>
              <a:t>value</a:t>
            </a:r>
            <a:endParaRPr lang="it-IT" i="1" dirty="0"/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CFE8BF8-2F26-272A-65DA-86476089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342" y="2286000"/>
            <a:ext cx="5892119" cy="3299586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CF92DC2-940F-EA94-35E1-0BF8AD74C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2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DF85-A9CD-8632-BD11-6F3F8A78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Reattività – Effetti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5E1B5-5DE5-EE7E-9DF8-9D5FD17BC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27382"/>
            <a:ext cx="9720073" cy="4023360"/>
          </a:xfrm>
        </p:spPr>
        <p:txBody>
          <a:bodyPr/>
          <a:lstStyle/>
          <a:p>
            <a:r>
              <a:rPr lang="it-IT" sz="2000" dirty="0"/>
              <a:t>- Ogni volta che lo </a:t>
            </a:r>
            <a:r>
              <a:rPr lang="it-IT" sz="2000" b="1" dirty="0"/>
              <a:t>stato</a:t>
            </a:r>
            <a:r>
              <a:rPr lang="it-IT" sz="2000" dirty="0"/>
              <a:t> della variabile reattiva </a:t>
            </a:r>
            <a:r>
              <a:rPr lang="it-IT" sz="2000" b="1" i="1" dirty="0"/>
              <a:t>muta</a:t>
            </a:r>
            <a:r>
              <a:rPr lang="it-IT" sz="2000" i="1" dirty="0"/>
              <a:t>, </a:t>
            </a:r>
            <a:r>
              <a:rPr lang="it-IT" sz="2000" dirty="0"/>
              <a:t>chiunque abbia </a:t>
            </a:r>
            <a:r>
              <a:rPr lang="it-IT" sz="2000" b="1" dirty="0"/>
              <a:t>riferimento</a:t>
            </a:r>
            <a:r>
              <a:rPr lang="it-IT" sz="2000" dirty="0"/>
              <a:t> a essa, percepisce il </a:t>
            </a:r>
            <a:r>
              <a:rPr lang="it-IT" sz="2000" i="1" dirty="0"/>
              <a:t>mutamento</a:t>
            </a:r>
          </a:p>
          <a:p>
            <a:r>
              <a:rPr lang="it-IT" sz="2000" i="1" dirty="0"/>
              <a:t>- </a:t>
            </a:r>
            <a:r>
              <a:rPr lang="it-IT" sz="2000" dirty="0"/>
              <a:t>In particolare, se vi è un </a:t>
            </a:r>
            <a:r>
              <a:rPr lang="it-IT" sz="2000" b="1" dirty="0"/>
              <a:t>riferimento</a:t>
            </a:r>
            <a:r>
              <a:rPr lang="it-IT" sz="2000" dirty="0"/>
              <a:t> nel </a:t>
            </a:r>
            <a:r>
              <a:rPr lang="it-IT" sz="2000" i="1" dirty="0"/>
              <a:t>template</a:t>
            </a:r>
            <a:r>
              <a:rPr lang="it-IT" sz="2000" dirty="0"/>
              <a:t> alla variabile mutata, quella porzione del </a:t>
            </a:r>
            <a:r>
              <a:rPr lang="it-IT" sz="2000" b="1" dirty="0"/>
              <a:t>template</a:t>
            </a:r>
            <a:r>
              <a:rPr lang="it-IT" sz="2000" dirty="0"/>
              <a:t> viene </a:t>
            </a:r>
            <a:r>
              <a:rPr lang="it-IT" sz="2000" b="1" i="1" dirty="0"/>
              <a:t>aggiornata</a:t>
            </a:r>
          </a:p>
          <a:p>
            <a:r>
              <a:rPr lang="it-IT" sz="2000" i="1" dirty="0"/>
              <a:t>=&gt; </a:t>
            </a:r>
            <a:r>
              <a:rPr lang="it-IT" sz="2000" dirty="0"/>
              <a:t>Nel caso del contatore, lo stato che muta è la variabile </a:t>
            </a:r>
            <a:r>
              <a:rPr lang="it-IT" sz="2000" i="1" dirty="0"/>
              <a:t>counter </a:t>
            </a:r>
            <a:r>
              <a:rPr lang="it-IT" sz="2000" dirty="0"/>
              <a:t>mentre il suo riferimento nel template è la variabile con lo stesso nome ma racchiuso tra </a:t>
            </a:r>
            <a:r>
              <a:rPr lang="it-IT" sz="2000" b="1" i="1" dirty="0" err="1"/>
              <a:t>mustaches</a:t>
            </a:r>
            <a:r>
              <a:rPr lang="it-IT" sz="2000" i="1" dirty="0"/>
              <a:t> ({{ }})</a:t>
            </a:r>
          </a:p>
          <a:p>
            <a:endParaRPr lang="it-I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DCFBC7-93FE-503D-B331-74631ECFC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742665"/>
            <a:ext cx="1367361" cy="11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mputer code on a screen&#10;&#10;Description automatically generated">
            <a:extLst>
              <a:ext uri="{FF2B5EF4-FFF2-40B4-BE49-F238E27FC236}">
                <a16:creationId xmlns:a16="http://schemas.microsoft.com/office/drawing/2014/main" id="{8985E106-8322-3431-ED45-668A9BE3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4225069"/>
            <a:ext cx="5038724" cy="23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643_TF22378848.potx" id="{6BBE7CC7-35DD-4A68-AF50-43E942A5F51F}" vid="{D3513AAA-9640-405D-ACB4-14E37EB01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17e348-aa6b-414f-af4a-67c54868d2a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9021D2B195D294EA923EC2397A1E9D5" ma:contentTypeVersion="14" ma:contentTypeDescription="Creare un nuovo documento." ma:contentTypeScope="" ma:versionID="cf36b7f2896d5ca1038226ac8af0e5bf">
  <xsd:schema xmlns:xsd="http://www.w3.org/2001/XMLSchema" xmlns:xs="http://www.w3.org/2001/XMLSchema" xmlns:p="http://schemas.microsoft.com/office/2006/metadata/properties" xmlns:ns3="8cd9d23d-2ea9-4e25-9f5e-a0e73a891ff0" xmlns:ns4="b117e348-aa6b-414f-af4a-67c54868d2a9" targetNamespace="http://schemas.microsoft.com/office/2006/metadata/properties" ma:root="true" ma:fieldsID="370c1997d7594b496fa41181e81bc684" ns3:_="" ns4:_="">
    <xsd:import namespace="8cd9d23d-2ea9-4e25-9f5e-a0e73a891ff0"/>
    <xsd:import namespace="b117e348-aa6b-414f-af4a-67c54868d2a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d9d23d-2ea9-4e25-9f5e-a0e73a891ff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17e348-aa6b-414f-af4a-67c54868d2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b117e348-aa6b-414f-af4a-67c54868d2a9"/>
    <ds:schemaRef ds:uri="http://schemas.microsoft.com/office/2006/documentManagement/types"/>
    <ds:schemaRef ds:uri="8cd9d23d-2ea9-4e25-9f5e-a0e73a891ff0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67E2C6-FD8D-4F0F-9BBA-D34892F73075}">
  <ds:schemaRefs>
    <ds:schemaRef ds:uri="8cd9d23d-2ea9-4e25-9f5e-a0e73a891ff0"/>
    <ds:schemaRef ds:uri="b117e348-aa6b-414f-af4a-67c54868d2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1173</TotalTime>
  <Words>2473</Words>
  <Application>Microsoft Office PowerPoint</Application>
  <PresentationFormat>Widescreen</PresentationFormat>
  <Paragraphs>185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Consolas</vt:lpstr>
      <vt:lpstr>Tw Cen MT</vt:lpstr>
      <vt:lpstr>Tw Cen MT Condensed</vt:lpstr>
      <vt:lpstr>Wingdings 3</vt:lpstr>
      <vt:lpstr>Integral</vt:lpstr>
      <vt:lpstr>Vue </vt:lpstr>
      <vt:lpstr>Panoramica vue</vt:lpstr>
      <vt:lpstr>Client side rendering (CSR):  wikicasa ui kit page source </vt:lpstr>
      <vt:lpstr>Client side Rendering (CSR):  wikicasa ui kit HTML e Risultato</vt:lpstr>
      <vt:lpstr>Componenti – nozioni base</vt:lpstr>
      <vt:lpstr>Confronto Dom vue e html</vt:lpstr>
      <vt:lpstr>COME è FATTA UNA COMPONENTE?</vt:lpstr>
      <vt:lpstr>1. Reattività</vt:lpstr>
      <vt:lpstr>1. Reattività – Effetti</vt:lpstr>
      <vt:lpstr>1. props</vt:lpstr>
      <vt:lpstr>1. Props - dichiarazione</vt:lpstr>
      <vt:lpstr>1. events</vt:lpstr>
      <vt:lpstr>Events - esempio</vt:lpstr>
      <vt:lpstr>COMPONENTE IN … componentE</vt:lpstr>
      <vt:lpstr>2. Template</vt:lpstr>
      <vt:lpstr>2. Template – props/attrs binding </vt:lpstr>
      <vt:lpstr>2. Template – event handling</vt:lpstr>
      <vt:lpstr>2. Template – event handling esempio</vt:lpstr>
      <vt:lpstr>2. Template – event handling esempio</vt:lpstr>
      <vt:lpstr>3. Style</vt:lpstr>
      <vt:lpstr>3. Style scoped </vt:lpstr>
      <vt:lpstr>3. Style scoped - esempio</vt:lpstr>
      <vt:lpstr>Esempio pratico</vt:lpstr>
      <vt:lpstr>Ma… Mi serve proprio vue?</vt:lpstr>
      <vt:lpstr>RISPOSTA: NO?</vt:lpstr>
      <vt:lpstr>RISPOSTA: NO?</vt:lpstr>
      <vt:lpstr>Implementazione vanilla js - analisi</vt:lpstr>
      <vt:lpstr>Risultato: sì?</vt:lpstr>
      <vt:lpstr>Two-way data binding: v-model</vt:lpstr>
      <vt:lpstr>V-model: dietro le quinte</vt:lpstr>
      <vt:lpstr>V-model: esempio</vt:lpstr>
      <vt:lpstr>Riutilizzo componente: JS vs vue (HTML) </vt:lpstr>
      <vt:lpstr>Riutilizzo componente: JS vs vue (logic) </vt:lpstr>
      <vt:lpstr>Implementazione Vue js - analisi</vt:lpstr>
      <vt:lpstr>Accessibilità </vt:lpstr>
      <vt:lpstr>Disabilità e handicap</vt:lpstr>
      <vt:lpstr>Perchè è importante</vt:lpstr>
      <vt:lpstr>Standard Web</vt:lpstr>
      <vt:lpstr>Validazione nativa</vt:lpstr>
      <vt:lpstr>Esempio validazione nativa</vt:lpstr>
      <vt:lpstr>Esempio pratico – custom validation form</vt:lpstr>
      <vt:lpstr>Passi da seguire - 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</dc:title>
  <dc:creator>Sebastian Sanchez</dc:creator>
  <cp:lastModifiedBy>Sebastian Sanchez</cp:lastModifiedBy>
  <cp:revision>2</cp:revision>
  <dcterms:created xsi:type="dcterms:W3CDTF">2023-11-05T18:56:02Z</dcterms:created>
  <dcterms:modified xsi:type="dcterms:W3CDTF">2023-12-11T11:30:43Z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0x01010099021D2B195D294EA923EC2397A1E9D5</vt:lpwstr>
  </property>
</Properties>
</file>